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6" r:id="rId5"/>
    <p:sldId id="320" r:id="rId6"/>
    <p:sldId id="285" r:id="rId7"/>
    <p:sldId id="330" r:id="rId8"/>
    <p:sldId id="332" r:id="rId9"/>
    <p:sldId id="333" r:id="rId10"/>
    <p:sldId id="327" r:id="rId11"/>
    <p:sldId id="33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26B69D-D603-4B66-A02C-C2E442B37D4D}" v="4" dt="2024-01-29T17:14:59.530"/>
    <p1510:client id="{91A97C5D-C2C1-4956-8DCB-EE055E961371}" vWet="2" dt="2024-01-29T17:50:14.674"/>
    <p1510:client id="{A215CFB4-824E-5640-2171-1751C6D6591A}" v="341" vWet="342" dt="2024-01-29T17:49:04.3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yman, Lauren" userId="S::lauren.layman@vermont.gov::96954bed-674b-4869-822e-a2d385aef004" providerId="AD" clId="Web-{A215CFB4-824E-5640-2171-1751C6D6591A}"/>
    <pc:docChg chg="modSld">
      <pc:chgData name="Layman, Lauren" userId="S::lauren.layman@vermont.gov::96954bed-674b-4869-822e-a2d385aef004" providerId="AD" clId="Web-{A215CFB4-824E-5640-2171-1751C6D6591A}" dt="2024-01-29T17:49:02.962" v="314" actId="20577"/>
      <pc:docMkLst>
        <pc:docMk/>
      </pc:docMkLst>
      <pc:sldChg chg="modSp">
        <pc:chgData name="Layman, Lauren" userId="S::lauren.layman@vermont.gov::96954bed-674b-4869-822e-a2d385aef004" providerId="AD" clId="Web-{A215CFB4-824E-5640-2171-1751C6D6591A}" dt="2024-01-29T17:16:51.122" v="84" actId="1076"/>
        <pc:sldMkLst>
          <pc:docMk/>
          <pc:sldMk cId="3778337684" sldId="285"/>
        </pc:sldMkLst>
        <pc:spChg chg="mod">
          <ac:chgData name="Layman, Lauren" userId="S::lauren.layman@vermont.gov::96954bed-674b-4869-822e-a2d385aef004" providerId="AD" clId="Web-{A215CFB4-824E-5640-2171-1751C6D6591A}" dt="2024-01-29T17:16:46.825" v="83" actId="1076"/>
          <ac:spMkLst>
            <pc:docMk/>
            <pc:sldMk cId="3778337684" sldId="285"/>
            <ac:spMk id="16" creationId="{B3F46EF6-3CA4-15C1-0ACC-C9CCA5209917}"/>
          </ac:spMkLst>
        </pc:spChg>
        <pc:spChg chg="mod">
          <ac:chgData name="Layman, Lauren" userId="S::lauren.layman@vermont.gov::96954bed-674b-4869-822e-a2d385aef004" providerId="AD" clId="Web-{A215CFB4-824E-5640-2171-1751C6D6591A}" dt="2024-01-29T17:16:51.122" v="84" actId="1076"/>
          <ac:spMkLst>
            <pc:docMk/>
            <pc:sldMk cId="3778337684" sldId="285"/>
            <ac:spMk id="17" creationId="{D4D423A1-D2D6-E384-4B7E-C3E0D137CE02}"/>
          </ac:spMkLst>
        </pc:spChg>
      </pc:sldChg>
      <pc:sldChg chg="modSp">
        <pc:chgData name="Layman, Lauren" userId="S::lauren.layman@vermont.gov::96954bed-674b-4869-822e-a2d385aef004" providerId="AD" clId="Web-{A215CFB4-824E-5640-2171-1751C6D6591A}" dt="2024-01-29T17:16:33.575" v="82" actId="14100"/>
        <pc:sldMkLst>
          <pc:docMk/>
          <pc:sldMk cId="3312911447" sldId="320"/>
        </pc:sldMkLst>
        <pc:spChg chg="mod">
          <ac:chgData name="Layman, Lauren" userId="S::lauren.layman@vermont.gov::96954bed-674b-4869-822e-a2d385aef004" providerId="AD" clId="Web-{A215CFB4-824E-5640-2171-1751C6D6591A}" dt="2024-01-29T17:16:33.575" v="82" actId="14100"/>
          <ac:spMkLst>
            <pc:docMk/>
            <pc:sldMk cId="3312911447" sldId="320"/>
            <ac:spMk id="3" creationId="{EC61FCE8-CB3B-6BCE-3E09-C609DE7C3F90}"/>
          </ac:spMkLst>
        </pc:spChg>
      </pc:sldChg>
      <pc:sldChg chg="modSp">
        <pc:chgData name="Layman, Lauren" userId="S::lauren.layman@vermont.gov::96954bed-674b-4869-822e-a2d385aef004" providerId="AD" clId="Web-{A215CFB4-824E-5640-2171-1751C6D6591A}" dt="2024-01-29T17:49:02.962" v="314" actId="20577"/>
        <pc:sldMkLst>
          <pc:docMk/>
          <pc:sldMk cId="943141571" sldId="327"/>
        </pc:sldMkLst>
        <pc:spChg chg="mod">
          <ac:chgData name="Layman, Lauren" userId="S::lauren.layman@vermont.gov::96954bed-674b-4869-822e-a2d385aef004" providerId="AD" clId="Web-{A215CFB4-824E-5640-2171-1751C6D6591A}" dt="2024-01-29T17:49:02.962" v="314" actId="20577"/>
          <ac:spMkLst>
            <pc:docMk/>
            <pc:sldMk cId="943141571" sldId="327"/>
            <ac:spMk id="2" creationId="{C6F2702E-EFD8-02CE-B0EB-ABC5870E5238}"/>
          </ac:spMkLst>
        </pc:spChg>
        <pc:spChg chg="mod">
          <ac:chgData name="Layman, Lauren" userId="S::lauren.layman@vermont.gov::96954bed-674b-4869-822e-a2d385aef004" providerId="AD" clId="Web-{A215CFB4-824E-5640-2171-1751C6D6591A}" dt="2024-01-29T17:48:46.539" v="297" actId="20577"/>
          <ac:spMkLst>
            <pc:docMk/>
            <pc:sldMk cId="943141571" sldId="327"/>
            <ac:spMk id="3" creationId="{28AE230A-5489-BCA0-4F9D-EE0950A04A30}"/>
          </ac:spMkLst>
        </pc:spChg>
      </pc:sldChg>
      <pc:sldChg chg="modSp">
        <pc:chgData name="Layman, Lauren" userId="S::lauren.layman@vermont.gov::96954bed-674b-4869-822e-a2d385aef004" providerId="AD" clId="Web-{A215CFB4-824E-5640-2171-1751C6D6591A}" dt="2024-01-29T17:17:41.139" v="110" actId="20577"/>
        <pc:sldMkLst>
          <pc:docMk/>
          <pc:sldMk cId="1307830452" sldId="330"/>
        </pc:sldMkLst>
        <pc:spChg chg="mod">
          <ac:chgData name="Layman, Lauren" userId="S::lauren.layman@vermont.gov::96954bed-674b-4869-822e-a2d385aef004" providerId="AD" clId="Web-{A215CFB4-824E-5640-2171-1751C6D6591A}" dt="2024-01-29T17:17:32.185" v="86" actId="20577"/>
          <ac:spMkLst>
            <pc:docMk/>
            <pc:sldMk cId="1307830452" sldId="330"/>
            <ac:spMk id="5" creationId="{4A770812-F23E-046A-48F9-A5383EB9A8EE}"/>
          </ac:spMkLst>
        </pc:spChg>
        <pc:spChg chg="mod">
          <ac:chgData name="Layman, Lauren" userId="S::lauren.layman@vermont.gov::96954bed-674b-4869-822e-a2d385aef004" providerId="AD" clId="Web-{A215CFB4-824E-5640-2171-1751C6D6591A}" dt="2024-01-29T17:17:41.139" v="110" actId="20577"/>
          <ac:spMkLst>
            <pc:docMk/>
            <pc:sldMk cId="1307830452" sldId="330"/>
            <ac:spMk id="7" creationId="{4A62F42A-8AA9-AD36-00DD-924C6A5C9697}"/>
          </ac:spMkLst>
        </pc:spChg>
      </pc:sldChg>
      <pc:sldChg chg="modSp">
        <pc:chgData name="Layman, Lauren" userId="S::lauren.layman@vermont.gov::96954bed-674b-4869-822e-a2d385aef004" providerId="AD" clId="Web-{A215CFB4-824E-5640-2171-1751C6D6591A}" dt="2024-01-29T17:46:56.366" v="153" actId="20577"/>
        <pc:sldMkLst>
          <pc:docMk/>
          <pc:sldMk cId="3094203533" sldId="332"/>
        </pc:sldMkLst>
        <pc:spChg chg="mod">
          <ac:chgData name="Layman, Lauren" userId="S::lauren.layman@vermont.gov::96954bed-674b-4869-822e-a2d385aef004" providerId="AD" clId="Web-{A215CFB4-824E-5640-2171-1751C6D6591A}" dt="2024-01-29T17:46:46.053" v="113" actId="20577"/>
          <ac:spMkLst>
            <pc:docMk/>
            <pc:sldMk cId="3094203533" sldId="332"/>
            <ac:spMk id="5" creationId="{4A770812-F23E-046A-48F9-A5383EB9A8EE}"/>
          </ac:spMkLst>
        </pc:spChg>
        <pc:spChg chg="mod">
          <ac:chgData name="Layman, Lauren" userId="S::lauren.layman@vermont.gov::96954bed-674b-4869-822e-a2d385aef004" providerId="AD" clId="Web-{A215CFB4-824E-5640-2171-1751C6D6591A}" dt="2024-01-29T17:46:56.366" v="153" actId="20577"/>
          <ac:spMkLst>
            <pc:docMk/>
            <pc:sldMk cId="3094203533" sldId="332"/>
            <ac:spMk id="7" creationId="{4A62F42A-8AA9-AD36-00DD-924C6A5C9697}"/>
          </ac:spMkLst>
        </pc:spChg>
      </pc:sldChg>
      <pc:sldChg chg="modSp">
        <pc:chgData name="Layman, Lauren" userId="S::lauren.layman@vermont.gov::96954bed-674b-4869-822e-a2d385aef004" providerId="AD" clId="Web-{A215CFB4-824E-5640-2171-1751C6D6591A}" dt="2024-01-29T17:48:28.461" v="274" actId="20577"/>
        <pc:sldMkLst>
          <pc:docMk/>
          <pc:sldMk cId="1753659548" sldId="334"/>
        </pc:sldMkLst>
        <pc:spChg chg="mod">
          <ac:chgData name="Layman, Lauren" userId="S::lauren.layman@vermont.gov::96954bed-674b-4869-822e-a2d385aef004" providerId="AD" clId="Web-{A215CFB4-824E-5640-2171-1751C6D6591A}" dt="2024-01-29T17:48:16.773" v="271" actId="20577"/>
          <ac:spMkLst>
            <pc:docMk/>
            <pc:sldMk cId="1753659548" sldId="334"/>
            <ac:spMk id="3" creationId="{28AE230A-5489-BCA0-4F9D-EE0950A04A30}"/>
          </ac:spMkLst>
        </pc:spChg>
        <pc:spChg chg="mod">
          <ac:chgData name="Layman, Lauren" userId="S::lauren.layman@vermont.gov::96954bed-674b-4869-822e-a2d385aef004" providerId="AD" clId="Web-{A215CFB4-824E-5640-2171-1751C6D6591A}" dt="2024-01-29T17:48:28.461" v="274" actId="20577"/>
          <ac:spMkLst>
            <pc:docMk/>
            <pc:sldMk cId="1753659548" sldId="334"/>
            <ac:spMk id="6" creationId="{1709912F-9064-8903-7C10-9F65D0F206D0}"/>
          </ac:spMkLst>
        </pc:spChg>
      </pc:sldChg>
    </pc:docChg>
  </pc:docChgLst>
  <pc:docChgLst>
    <pc:chgData name="Bruce, Dylan" userId="d165b764-2668-468d-b823-335e78cbdb53" providerId="ADAL" clId="{4A26B69D-D603-4B66-A02C-C2E442B37D4D}"/>
    <pc:docChg chg="modSld">
      <pc:chgData name="Bruce, Dylan" userId="d165b764-2668-468d-b823-335e78cbdb53" providerId="ADAL" clId="{4A26B69D-D603-4B66-A02C-C2E442B37D4D}" dt="2024-01-29T18:43:24.525" v="36" actId="20577"/>
      <pc:docMkLst>
        <pc:docMk/>
      </pc:docMkLst>
      <pc:sldChg chg="modSp mod">
        <pc:chgData name="Bruce, Dylan" userId="d165b764-2668-468d-b823-335e78cbdb53" providerId="ADAL" clId="{4A26B69D-D603-4B66-A02C-C2E442B37D4D}" dt="2024-01-29T17:59:46.392" v="5" actId="5793"/>
        <pc:sldMkLst>
          <pc:docMk/>
          <pc:sldMk cId="943141571" sldId="327"/>
        </pc:sldMkLst>
        <pc:spChg chg="mod">
          <ac:chgData name="Bruce, Dylan" userId="d165b764-2668-468d-b823-335e78cbdb53" providerId="ADAL" clId="{4A26B69D-D603-4B66-A02C-C2E442B37D4D}" dt="2024-01-29T17:59:46.392" v="5" actId="5793"/>
          <ac:spMkLst>
            <pc:docMk/>
            <pc:sldMk cId="943141571" sldId="327"/>
            <ac:spMk id="3" creationId="{28AE230A-5489-BCA0-4F9D-EE0950A04A30}"/>
          </ac:spMkLst>
        </pc:spChg>
      </pc:sldChg>
      <pc:sldChg chg="modSp mod">
        <pc:chgData name="Bruce, Dylan" userId="d165b764-2668-468d-b823-335e78cbdb53" providerId="ADAL" clId="{4A26B69D-D603-4B66-A02C-C2E442B37D4D}" dt="2024-01-29T18:43:24.525" v="36" actId="20577"/>
        <pc:sldMkLst>
          <pc:docMk/>
          <pc:sldMk cId="1753659548" sldId="334"/>
        </pc:sldMkLst>
        <pc:spChg chg="mod">
          <ac:chgData name="Bruce, Dylan" userId="d165b764-2668-468d-b823-335e78cbdb53" providerId="ADAL" clId="{4A26B69D-D603-4B66-A02C-C2E442B37D4D}" dt="2024-01-29T18:43:24.525" v="36" actId="20577"/>
          <ac:spMkLst>
            <pc:docMk/>
            <pc:sldMk cId="1753659548" sldId="334"/>
            <ac:spMk id="6" creationId="{1709912F-9064-8903-7C10-9F65D0F206D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5C986-FDAE-4469-8FB1-AC2CADD5B358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3024B26-6EF5-4F6D-BC0F-93EE4EEB3606}">
      <dgm:prSet phldrT="[Text]"/>
      <dgm:spPr/>
      <dgm:t>
        <a:bodyPr/>
        <a:lstStyle/>
        <a:p>
          <a:r>
            <a:rPr lang="en-US"/>
            <a:t>Questions and Goals and Scope</a:t>
          </a:r>
        </a:p>
      </dgm:t>
    </dgm:pt>
    <dgm:pt modelId="{01F8CC4C-37B4-482C-A124-F40AAFD714C1}" type="parTrans" cxnId="{F8E8D745-963B-444F-B19E-7AB148285FB1}">
      <dgm:prSet/>
      <dgm:spPr/>
      <dgm:t>
        <a:bodyPr/>
        <a:lstStyle/>
        <a:p>
          <a:endParaRPr lang="en-US"/>
        </a:p>
      </dgm:t>
    </dgm:pt>
    <dgm:pt modelId="{B02578B7-3FC7-4C38-908A-CF073FF58F82}" type="sibTrans" cxnId="{F8E8D745-963B-444F-B19E-7AB148285FB1}">
      <dgm:prSet/>
      <dgm:spPr/>
      <dgm:t>
        <a:bodyPr/>
        <a:lstStyle/>
        <a:p>
          <a:endParaRPr lang="en-US"/>
        </a:p>
      </dgm:t>
    </dgm:pt>
    <dgm:pt modelId="{19AC8CEC-CDE7-4F9B-BEC7-A7CDA14DF525}">
      <dgm:prSet phldrT="[Text]"/>
      <dgm:spPr/>
      <dgm:t>
        <a:bodyPr/>
        <a:lstStyle/>
        <a:p>
          <a:r>
            <a:rPr lang="en-US"/>
            <a:t>Research, Resources, and Learning	</a:t>
          </a:r>
        </a:p>
      </dgm:t>
    </dgm:pt>
    <dgm:pt modelId="{070763A6-0B3A-4FD3-B71E-BC06F6205FF8}" type="parTrans" cxnId="{70CB4AA1-0D59-4616-BCE2-A9531115789D}">
      <dgm:prSet/>
      <dgm:spPr/>
      <dgm:t>
        <a:bodyPr/>
        <a:lstStyle/>
        <a:p>
          <a:endParaRPr lang="en-US"/>
        </a:p>
      </dgm:t>
    </dgm:pt>
    <dgm:pt modelId="{F2CD1B95-8A46-4683-8A3D-E878F47B5484}" type="sibTrans" cxnId="{70CB4AA1-0D59-4616-BCE2-A9531115789D}">
      <dgm:prSet/>
      <dgm:spPr/>
      <dgm:t>
        <a:bodyPr/>
        <a:lstStyle/>
        <a:p>
          <a:endParaRPr lang="en-US"/>
        </a:p>
      </dgm:t>
    </dgm:pt>
    <dgm:pt modelId="{87771ADE-B6C9-4FAC-AFFD-87FBFB96F66B}">
      <dgm:prSet phldrT="[Text]" custT="1"/>
      <dgm:spPr/>
      <dgm:t>
        <a:bodyPr/>
        <a:lstStyle/>
        <a:p>
          <a:r>
            <a:rPr lang="en-US" sz="2400"/>
            <a:t>Recommendations</a:t>
          </a:r>
        </a:p>
      </dgm:t>
    </dgm:pt>
    <dgm:pt modelId="{98641B7B-9FD7-4BB5-8947-49513830CFFE}" type="parTrans" cxnId="{4585F3CE-2A16-4C22-A745-30E9009AB063}">
      <dgm:prSet/>
      <dgm:spPr/>
      <dgm:t>
        <a:bodyPr/>
        <a:lstStyle/>
        <a:p>
          <a:endParaRPr lang="en-US"/>
        </a:p>
      </dgm:t>
    </dgm:pt>
    <dgm:pt modelId="{EDB51153-851D-4996-8E9A-847921769866}" type="sibTrans" cxnId="{4585F3CE-2A16-4C22-A745-30E9009AB063}">
      <dgm:prSet/>
      <dgm:spPr/>
      <dgm:t>
        <a:bodyPr/>
        <a:lstStyle/>
        <a:p>
          <a:endParaRPr lang="en-US"/>
        </a:p>
      </dgm:t>
    </dgm:pt>
    <dgm:pt modelId="{732BBC7B-AC17-4B18-8223-3770FD966B26}">
      <dgm:prSet phldrT="[Text]"/>
      <dgm:spPr/>
      <dgm:t>
        <a:bodyPr/>
        <a:lstStyle/>
        <a:p>
          <a:r>
            <a:rPr lang="en-US"/>
            <a:t>Report</a:t>
          </a:r>
        </a:p>
      </dgm:t>
    </dgm:pt>
    <dgm:pt modelId="{8B1F3B21-574C-4388-BCF0-10D8B3ED792E}" type="parTrans" cxnId="{99ECD3C1-5D35-41DA-B446-01B1375C2589}">
      <dgm:prSet/>
      <dgm:spPr/>
      <dgm:t>
        <a:bodyPr/>
        <a:lstStyle/>
        <a:p>
          <a:endParaRPr lang="en-US"/>
        </a:p>
      </dgm:t>
    </dgm:pt>
    <dgm:pt modelId="{C41011F9-14D1-49D3-B9BF-44C2AC68398C}" type="sibTrans" cxnId="{99ECD3C1-5D35-41DA-B446-01B1375C2589}">
      <dgm:prSet/>
      <dgm:spPr/>
      <dgm:t>
        <a:bodyPr/>
        <a:lstStyle/>
        <a:p>
          <a:endParaRPr lang="en-US"/>
        </a:p>
      </dgm:t>
    </dgm:pt>
    <dgm:pt modelId="{8B12D2A9-617C-472E-9421-DFADF52DE4FF}" type="pres">
      <dgm:prSet presAssocID="{AF35C986-FDAE-4469-8FB1-AC2CADD5B358}" presName="CompostProcess" presStyleCnt="0">
        <dgm:presLayoutVars>
          <dgm:dir/>
          <dgm:resizeHandles val="exact"/>
        </dgm:presLayoutVars>
      </dgm:prSet>
      <dgm:spPr/>
    </dgm:pt>
    <dgm:pt modelId="{4AAD8C2D-2646-4BF0-8C0D-96735B26D243}" type="pres">
      <dgm:prSet presAssocID="{AF35C986-FDAE-4469-8FB1-AC2CADD5B358}" presName="arrow" presStyleLbl="bgShp" presStyleIdx="0" presStyleCnt="1"/>
      <dgm:spPr/>
    </dgm:pt>
    <dgm:pt modelId="{6BCF8AAB-25B2-486D-89B2-5106761A9066}" type="pres">
      <dgm:prSet presAssocID="{AF35C986-FDAE-4469-8FB1-AC2CADD5B358}" presName="linearProcess" presStyleCnt="0"/>
      <dgm:spPr/>
    </dgm:pt>
    <dgm:pt modelId="{EE726CE9-A7A2-46CB-B512-E80B00ECB9D8}" type="pres">
      <dgm:prSet presAssocID="{F3024B26-6EF5-4F6D-BC0F-93EE4EEB3606}" presName="textNode" presStyleLbl="node1" presStyleIdx="0" presStyleCnt="4">
        <dgm:presLayoutVars>
          <dgm:bulletEnabled val="1"/>
        </dgm:presLayoutVars>
      </dgm:prSet>
      <dgm:spPr/>
    </dgm:pt>
    <dgm:pt modelId="{F70FC651-B02D-4B52-94ED-0F8B87F6D663}" type="pres">
      <dgm:prSet presAssocID="{B02578B7-3FC7-4C38-908A-CF073FF58F82}" presName="sibTrans" presStyleCnt="0"/>
      <dgm:spPr/>
    </dgm:pt>
    <dgm:pt modelId="{C7B52B0D-396C-4B56-9AB3-4A3410D38419}" type="pres">
      <dgm:prSet presAssocID="{19AC8CEC-CDE7-4F9B-BEC7-A7CDA14DF525}" presName="textNode" presStyleLbl="node1" presStyleIdx="1" presStyleCnt="4">
        <dgm:presLayoutVars>
          <dgm:bulletEnabled val="1"/>
        </dgm:presLayoutVars>
      </dgm:prSet>
      <dgm:spPr/>
    </dgm:pt>
    <dgm:pt modelId="{576A9055-859A-4330-81D3-C9D259C37051}" type="pres">
      <dgm:prSet presAssocID="{F2CD1B95-8A46-4683-8A3D-E878F47B5484}" presName="sibTrans" presStyleCnt="0"/>
      <dgm:spPr/>
    </dgm:pt>
    <dgm:pt modelId="{5687E9A6-A5ED-4DC4-93B7-A0EBFF408006}" type="pres">
      <dgm:prSet presAssocID="{87771ADE-B6C9-4FAC-AFFD-87FBFB96F66B}" presName="textNode" presStyleLbl="node1" presStyleIdx="2" presStyleCnt="4">
        <dgm:presLayoutVars>
          <dgm:bulletEnabled val="1"/>
        </dgm:presLayoutVars>
      </dgm:prSet>
      <dgm:spPr/>
    </dgm:pt>
    <dgm:pt modelId="{AB5B664A-4E78-4C20-ADE2-5E1435303530}" type="pres">
      <dgm:prSet presAssocID="{EDB51153-851D-4996-8E9A-847921769866}" presName="sibTrans" presStyleCnt="0"/>
      <dgm:spPr/>
    </dgm:pt>
    <dgm:pt modelId="{4F062F76-4C19-4A5B-AA9C-EA44754C0C1F}" type="pres">
      <dgm:prSet presAssocID="{732BBC7B-AC17-4B18-8223-3770FD966B26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E9E41D23-334A-44CF-BB40-BFF3B5A09DD5}" type="presOf" srcId="{AF35C986-FDAE-4469-8FB1-AC2CADD5B358}" destId="{8B12D2A9-617C-472E-9421-DFADF52DE4FF}" srcOrd="0" destOrd="0" presId="urn:microsoft.com/office/officeart/2005/8/layout/hProcess9"/>
    <dgm:cxn modelId="{F8E8D745-963B-444F-B19E-7AB148285FB1}" srcId="{AF35C986-FDAE-4469-8FB1-AC2CADD5B358}" destId="{F3024B26-6EF5-4F6D-BC0F-93EE4EEB3606}" srcOrd="0" destOrd="0" parTransId="{01F8CC4C-37B4-482C-A124-F40AAFD714C1}" sibTransId="{B02578B7-3FC7-4C38-908A-CF073FF58F82}"/>
    <dgm:cxn modelId="{6CE59F72-C927-431D-B64F-5D57C3ABA91C}" type="presOf" srcId="{87771ADE-B6C9-4FAC-AFFD-87FBFB96F66B}" destId="{5687E9A6-A5ED-4DC4-93B7-A0EBFF408006}" srcOrd="0" destOrd="0" presId="urn:microsoft.com/office/officeart/2005/8/layout/hProcess9"/>
    <dgm:cxn modelId="{F86FCB7F-215F-44CB-8E02-5F053DF4D4EA}" type="presOf" srcId="{732BBC7B-AC17-4B18-8223-3770FD966B26}" destId="{4F062F76-4C19-4A5B-AA9C-EA44754C0C1F}" srcOrd="0" destOrd="0" presId="urn:microsoft.com/office/officeart/2005/8/layout/hProcess9"/>
    <dgm:cxn modelId="{70CB4AA1-0D59-4616-BCE2-A9531115789D}" srcId="{AF35C986-FDAE-4469-8FB1-AC2CADD5B358}" destId="{19AC8CEC-CDE7-4F9B-BEC7-A7CDA14DF525}" srcOrd="1" destOrd="0" parTransId="{070763A6-0B3A-4FD3-B71E-BC06F6205FF8}" sibTransId="{F2CD1B95-8A46-4683-8A3D-E878F47B5484}"/>
    <dgm:cxn modelId="{2C2E82B5-C358-4E28-BD1F-BEEB7E181C23}" type="presOf" srcId="{19AC8CEC-CDE7-4F9B-BEC7-A7CDA14DF525}" destId="{C7B52B0D-396C-4B56-9AB3-4A3410D38419}" srcOrd="0" destOrd="0" presId="urn:microsoft.com/office/officeart/2005/8/layout/hProcess9"/>
    <dgm:cxn modelId="{99ECD3C1-5D35-41DA-B446-01B1375C2589}" srcId="{AF35C986-FDAE-4469-8FB1-AC2CADD5B358}" destId="{732BBC7B-AC17-4B18-8223-3770FD966B26}" srcOrd="3" destOrd="0" parTransId="{8B1F3B21-574C-4388-BCF0-10D8B3ED792E}" sibTransId="{C41011F9-14D1-49D3-B9BF-44C2AC68398C}"/>
    <dgm:cxn modelId="{4585F3CE-2A16-4C22-A745-30E9009AB063}" srcId="{AF35C986-FDAE-4469-8FB1-AC2CADD5B358}" destId="{87771ADE-B6C9-4FAC-AFFD-87FBFB96F66B}" srcOrd="2" destOrd="0" parTransId="{98641B7B-9FD7-4BB5-8947-49513830CFFE}" sibTransId="{EDB51153-851D-4996-8E9A-847921769866}"/>
    <dgm:cxn modelId="{6C6B36E2-50F2-4367-8ACD-BC6B651641D0}" type="presOf" srcId="{F3024B26-6EF5-4F6D-BC0F-93EE4EEB3606}" destId="{EE726CE9-A7A2-46CB-B512-E80B00ECB9D8}" srcOrd="0" destOrd="0" presId="urn:microsoft.com/office/officeart/2005/8/layout/hProcess9"/>
    <dgm:cxn modelId="{1C68EAF8-9CB5-4A53-926D-AA8C8F688434}" type="presParOf" srcId="{8B12D2A9-617C-472E-9421-DFADF52DE4FF}" destId="{4AAD8C2D-2646-4BF0-8C0D-96735B26D243}" srcOrd="0" destOrd="0" presId="urn:microsoft.com/office/officeart/2005/8/layout/hProcess9"/>
    <dgm:cxn modelId="{E33322EF-C7B2-4E68-91F1-1212EE880BCB}" type="presParOf" srcId="{8B12D2A9-617C-472E-9421-DFADF52DE4FF}" destId="{6BCF8AAB-25B2-486D-89B2-5106761A9066}" srcOrd="1" destOrd="0" presId="urn:microsoft.com/office/officeart/2005/8/layout/hProcess9"/>
    <dgm:cxn modelId="{80353B47-9FAD-460E-917B-32E631D16888}" type="presParOf" srcId="{6BCF8AAB-25B2-486D-89B2-5106761A9066}" destId="{EE726CE9-A7A2-46CB-B512-E80B00ECB9D8}" srcOrd="0" destOrd="0" presId="urn:microsoft.com/office/officeart/2005/8/layout/hProcess9"/>
    <dgm:cxn modelId="{B035BC52-189E-4916-A621-78D7D18D786A}" type="presParOf" srcId="{6BCF8AAB-25B2-486D-89B2-5106761A9066}" destId="{F70FC651-B02D-4B52-94ED-0F8B87F6D663}" srcOrd="1" destOrd="0" presId="urn:microsoft.com/office/officeart/2005/8/layout/hProcess9"/>
    <dgm:cxn modelId="{8C1A5645-9926-472A-8F09-EF9EE66B3987}" type="presParOf" srcId="{6BCF8AAB-25B2-486D-89B2-5106761A9066}" destId="{C7B52B0D-396C-4B56-9AB3-4A3410D38419}" srcOrd="2" destOrd="0" presId="urn:microsoft.com/office/officeart/2005/8/layout/hProcess9"/>
    <dgm:cxn modelId="{9C497E7B-25CA-4481-B7B6-EE47DDEA6174}" type="presParOf" srcId="{6BCF8AAB-25B2-486D-89B2-5106761A9066}" destId="{576A9055-859A-4330-81D3-C9D259C37051}" srcOrd="3" destOrd="0" presId="urn:microsoft.com/office/officeart/2005/8/layout/hProcess9"/>
    <dgm:cxn modelId="{92CCC5ED-2CBB-4F2F-8F2C-F3C0B2FAA8EA}" type="presParOf" srcId="{6BCF8AAB-25B2-486D-89B2-5106761A9066}" destId="{5687E9A6-A5ED-4DC4-93B7-A0EBFF408006}" srcOrd="4" destOrd="0" presId="urn:microsoft.com/office/officeart/2005/8/layout/hProcess9"/>
    <dgm:cxn modelId="{B41ED089-5B87-41AE-8294-258C12686406}" type="presParOf" srcId="{6BCF8AAB-25B2-486D-89B2-5106761A9066}" destId="{AB5B664A-4E78-4C20-ADE2-5E1435303530}" srcOrd="5" destOrd="0" presId="urn:microsoft.com/office/officeart/2005/8/layout/hProcess9"/>
    <dgm:cxn modelId="{45F17944-1EA0-47CB-A69E-69D496884BCC}" type="presParOf" srcId="{6BCF8AAB-25B2-486D-89B2-5106761A9066}" destId="{4F062F76-4C19-4A5B-AA9C-EA44754C0C1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D8C2D-2646-4BF0-8C0D-96735B26D243}">
      <dsp:nvSpPr>
        <dsp:cNvPr id="0" name=""/>
        <dsp:cNvSpPr/>
      </dsp:nvSpPr>
      <dsp:spPr>
        <a:xfrm>
          <a:off x="855617" y="0"/>
          <a:ext cx="9696993" cy="44958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26CE9-A7A2-46CB-B512-E80B00ECB9D8}">
      <dsp:nvSpPr>
        <dsp:cNvPr id="0" name=""/>
        <dsp:cNvSpPr/>
      </dsp:nvSpPr>
      <dsp:spPr>
        <a:xfrm>
          <a:off x="5709" y="1348740"/>
          <a:ext cx="2746218" cy="1798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Questions and Goals and Scope</a:t>
          </a:r>
        </a:p>
      </dsp:txBody>
      <dsp:txXfrm>
        <a:off x="93496" y="1436527"/>
        <a:ext cx="2570644" cy="1622746"/>
      </dsp:txXfrm>
    </dsp:sp>
    <dsp:sp modelId="{C7B52B0D-396C-4B56-9AB3-4A3410D38419}">
      <dsp:nvSpPr>
        <dsp:cNvPr id="0" name=""/>
        <dsp:cNvSpPr/>
      </dsp:nvSpPr>
      <dsp:spPr>
        <a:xfrm>
          <a:off x="2889239" y="1348740"/>
          <a:ext cx="2746218" cy="1798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Research, Resources, and Learning	</a:t>
          </a:r>
        </a:p>
      </dsp:txBody>
      <dsp:txXfrm>
        <a:off x="2977026" y="1436527"/>
        <a:ext cx="2570644" cy="1622746"/>
      </dsp:txXfrm>
    </dsp:sp>
    <dsp:sp modelId="{5687E9A6-A5ED-4DC4-93B7-A0EBFF408006}">
      <dsp:nvSpPr>
        <dsp:cNvPr id="0" name=""/>
        <dsp:cNvSpPr/>
      </dsp:nvSpPr>
      <dsp:spPr>
        <a:xfrm>
          <a:off x="5772769" y="1348740"/>
          <a:ext cx="2746218" cy="1798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Recommendations</a:t>
          </a:r>
        </a:p>
      </dsp:txBody>
      <dsp:txXfrm>
        <a:off x="5860556" y="1436527"/>
        <a:ext cx="2570644" cy="1622746"/>
      </dsp:txXfrm>
    </dsp:sp>
    <dsp:sp modelId="{4F062F76-4C19-4A5B-AA9C-EA44754C0C1F}">
      <dsp:nvSpPr>
        <dsp:cNvPr id="0" name=""/>
        <dsp:cNvSpPr/>
      </dsp:nvSpPr>
      <dsp:spPr>
        <a:xfrm>
          <a:off x="8656299" y="1348740"/>
          <a:ext cx="2746218" cy="1798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Report</a:t>
          </a:r>
        </a:p>
      </dsp:txBody>
      <dsp:txXfrm>
        <a:off x="8744086" y="1436527"/>
        <a:ext cx="2570644" cy="1622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969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1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7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4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862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1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311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31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58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67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BF363DC-8CEF-4A3F-BE08-A289CFF1343D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680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BF363DC-8CEF-4A3F-BE08-A289CFF1343D}" type="datetimeFigureOut">
              <a:rPr lang="en-US" smtClean="0"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0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os.vermont.gov/opr/regulatory/regulatory-review/mental-health-licensing-stud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BD4AF29-5660-41A9-8061-AA2FAF4C9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73" y="821993"/>
            <a:ext cx="3845549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Mental Health Professional Licensing 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897B8-A1C4-4D3C-B97E-A3F425AD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503" y="4315597"/>
            <a:ext cx="3415288" cy="110614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Office of Professional Regulation</a:t>
            </a:r>
            <a:br>
              <a:rPr lang="en-U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en-US" sz="1600" b="1">
                <a:solidFill>
                  <a:schemeClr val="bg1"/>
                </a:solidFill>
              </a:rPr>
              <a:t>sos.opr.comments@vermont.gov</a:t>
            </a:r>
          </a:p>
          <a:p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14ECB307-AB1E-4CE6-A8EE-77B6E8818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48" y="643467"/>
            <a:ext cx="5410199" cy="54101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BBD39067-460E-81D9-17EE-3756E187E16D}"/>
              </a:ext>
            </a:extLst>
          </p:cNvPr>
          <p:cNvSpPr txBox="1">
            <a:spLocks/>
          </p:cNvSpPr>
          <p:nvPr/>
        </p:nvSpPr>
        <p:spPr>
          <a:xfrm>
            <a:off x="595116" y="5508171"/>
            <a:ext cx="3415288" cy="849086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3"/>
              </a:rPr>
              <a:t>https://sos.vermont.gov/opr/regulatory/regulatory-review/mental-health-licensing-study/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32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CA606-5FAD-6A4E-0CC1-982523F57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Health Licensing Study </a:t>
            </a:r>
            <a:r>
              <a:rPr lang="en-US" sz="2000" dirty="0"/>
              <a:t>Agenda 1/29/2024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FCE8-CB3B-6BCE-3E09-C609DE7C3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4364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000" dirty="0"/>
              <a:t>Welcome</a:t>
            </a:r>
          </a:p>
          <a:p>
            <a:r>
              <a:rPr lang="en-US" sz="2000" dirty="0"/>
              <a:t>Study Update: Research, Resources, and Learning</a:t>
            </a:r>
          </a:p>
          <a:p>
            <a:pPr lvl="2"/>
            <a:r>
              <a:rPr lang="en-US" sz="1800"/>
              <a:t>Barriers to Entry Subgroup Review</a:t>
            </a:r>
          </a:p>
          <a:p>
            <a:pPr lvl="2"/>
            <a:r>
              <a:rPr lang="en-US" sz="1800"/>
              <a:t>Supervision Regulations Subgroup Review</a:t>
            </a:r>
          </a:p>
          <a:p>
            <a:pPr lvl="2"/>
            <a:r>
              <a:rPr lang="en-US" sz="1800"/>
              <a:t>Streamlining Regulations Subgroup Review</a:t>
            </a:r>
          </a:p>
          <a:p>
            <a:r>
              <a:rPr lang="en-US" sz="2000" dirty="0"/>
              <a:t>Discussion on</a:t>
            </a:r>
            <a:r>
              <a:rPr lang="en-US" sz="2000"/>
              <a:t> Shifting Process for Research Period</a:t>
            </a:r>
          </a:p>
          <a:p>
            <a:pPr lvl="2"/>
            <a:r>
              <a:rPr lang="en-US" sz="1800"/>
              <a:t>Survey building group;</a:t>
            </a:r>
            <a:endParaRPr lang="en-US"/>
          </a:p>
          <a:p>
            <a:pPr lvl="2"/>
            <a:r>
              <a:rPr lang="en-US" sz="1800"/>
              <a:t>Research reporting;</a:t>
            </a:r>
            <a:endParaRPr lang="en-US"/>
          </a:p>
          <a:p>
            <a:pPr lvl="2"/>
            <a:r>
              <a:rPr lang="en-US" sz="1800"/>
              <a:t>Frequency of meetings</a:t>
            </a:r>
            <a:endParaRPr lang="en-US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291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AC22BD7-85EC-A70E-166C-AA21581B3E39}"/>
              </a:ext>
            </a:extLst>
          </p:cNvPr>
          <p:cNvGraphicFramePr/>
          <p:nvPr/>
        </p:nvGraphicFramePr>
        <p:xfrm>
          <a:off x="500743" y="1208314"/>
          <a:ext cx="11408228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Arrow: Down 15">
            <a:extLst>
              <a:ext uri="{FF2B5EF4-FFF2-40B4-BE49-F238E27FC236}">
                <a16:creationId xmlns:a16="http://schemas.microsoft.com/office/drawing/2014/main" id="{B3F46EF6-3CA4-15C1-0ACC-C9CCA5209917}"/>
              </a:ext>
            </a:extLst>
          </p:cNvPr>
          <p:cNvSpPr/>
          <p:nvPr/>
        </p:nvSpPr>
        <p:spPr>
          <a:xfrm>
            <a:off x="4007027" y="1396419"/>
            <a:ext cx="199571" cy="109764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4D423A1-D2D6-E384-4B7E-C3E0D137CE02}"/>
              </a:ext>
            </a:extLst>
          </p:cNvPr>
          <p:cNvSpPr txBox="1"/>
          <p:nvPr/>
        </p:nvSpPr>
        <p:spPr>
          <a:xfrm>
            <a:off x="3431428" y="963765"/>
            <a:ext cx="142421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We are here!</a:t>
            </a:r>
          </a:p>
        </p:txBody>
      </p:sp>
    </p:spTree>
    <p:extLst>
      <p:ext uri="{BB962C8B-B14F-4D97-AF65-F5344CB8AC3E}">
        <p14:creationId xmlns:p14="http://schemas.microsoft.com/office/powerpoint/2010/main" val="377833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E6D5BB1-BCE9-544A-C503-7AD0FA64C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3437" y="2177143"/>
            <a:ext cx="4270248" cy="498563"/>
          </a:xfrm>
        </p:spPr>
        <p:txBody>
          <a:bodyPr/>
          <a:lstStyle/>
          <a:p>
            <a:r>
              <a:rPr lang="en-US" dirty="0"/>
              <a:t>Current Resources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770812-F23E-046A-48F9-A5383EB9A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83437" y="2674618"/>
            <a:ext cx="4477730" cy="3848101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HEAC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Reports on professional license barriers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CSG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George Mason Law School, Institute for Justice, etc.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Position Papers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National Association of the Deaf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Endorsement policies by state (psych)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Telehealth taskforce report/data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Licensure compacts data/rules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Mental Health America (barriers)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NBCC (exams per state)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A62F42A-8AA9-AD36-00DD-924C6A5C96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2674618"/>
            <a:ext cx="4547397" cy="400050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>
                <a:latin typeface="Calibri"/>
                <a:cs typeface="Times New Roman"/>
              </a:rPr>
              <a:t>Meetings with groups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>
                <a:latin typeface="Calibri"/>
                <a:cs typeface="Times New Roman"/>
              </a:rPr>
              <a:t>Anonymous survey</a:t>
            </a:r>
            <a:endParaRPr lang="en-US">
              <a:latin typeface="Calibri"/>
              <a:cs typeface="Times New Roman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All mental health professionals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Current/recent professionals in training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Exam requirements and accommodations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Exam requirements and alternatives in other states (e.g., Illinois)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Meeting with community organizations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Equity trainings in VT and other states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Language barriers to supervisors (e.g., ASL)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Post-degree coursework supplementation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Credential conversion (school counselors)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/>
              <a:t>Reimbursement pathways for trainees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/>
              <a:t>National median income for MH providers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4F48AA-B750-D1D2-BC79-4A5A3C8A2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 To entry: </a:t>
            </a:r>
            <a:br>
              <a:rPr lang="en-US" dirty="0"/>
            </a:br>
            <a:r>
              <a:rPr lang="en-US" sz="2000" dirty="0"/>
              <a:t>Research and Resources</a:t>
            </a:r>
            <a:endParaRPr lang="en-US" dirty="0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25A365F7-CA7C-59B4-67E9-0A748CFA0A03}"/>
              </a:ext>
            </a:extLst>
          </p:cNvPr>
          <p:cNvSpPr txBox="1">
            <a:spLocks/>
          </p:cNvSpPr>
          <p:nvPr/>
        </p:nvSpPr>
        <p:spPr>
          <a:xfrm>
            <a:off x="6338316" y="2177143"/>
            <a:ext cx="4270248" cy="498563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Future Research  </a:t>
            </a:r>
          </a:p>
        </p:txBody>
      </p:sp>
    </p:spTree>
    <p:extLst>
      <p:ext uri="{BB962C8B-B14F-4D97-AF65-F5344CB8AC3E}">
        <p14:creationId xmlns:p14="http://schemas.microsoft.com/office/powerpoint/2010/main" val="1307830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E6D5BB1-BCE9-544A-C503-7AD0FA64C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3437" y="2177143"/>
            <a:ext cx="4270248" cy="498563"/>
          </a:xfrm>
        </p:spPr>
        <p:txBody>
          <a:bodyPr/>
          <a:lstStyle/>
          <a:p>
            <a:r>
              <a:rPr lang="en-US" dirty="0"/>
              <a:t>Current Resources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770812-F23E-046A-48F9-A5383EB9A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83437" y="2674618"/>
            <a:ext cx="4477730" cy="3848101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Supervision requirement by state (psych)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ASPPB Guidelines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NASW Supervision Standards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AAMFT Approved Supervisor Handbook</a:t>
            </a:r>
          </a:p>
          <a:p>
            <a:pPr marL="514350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A62F42A-8AA9-AD36-00DD-924C6A5C96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2674618"/>
            <a:ext cx="4547397" cy="400050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Anonymous survey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All mental health professionals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Current/recent professionals in training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Vermont’s supervisor requirements in other OPR professions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Supervisor requirements in other states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See: NC &amp; NJ Social Work boards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Accrediting standards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Supervised hour reporting policies 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Examples from VT supervisors/agencies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Requirements in other states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>
                <a:latin typeface="Calibri"/>
                <a:cs typeface="Times New Roman"/>
              </a:rPr>
              <a:t>Vermont’s 3-year practice requirement compared to other states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>
                <a:latin typeface="Calibri"/>
                <a:cs typeface="Times New Roman"/>
              </a:rPr>
              <a:t>Supervision practices in Designated Agencies</a:t>
            </a:r>
            <a:endParaRPr lang="en-US" kern="1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kern="1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4F48AA-B750-D1D2-BC79-4A5A3C8A2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Supervisor regulations: </a:t>
            </a:r>
            <a:br>
              <a:rPr lang="en-US" dirty="0"/>
            </a:br>
            <a:r>
              <a:rPr lang="en-US" sz="2000" dirty="0"/>
              <a:t>Research and Resources</a:t>
            </a:r>
            <a:endParaRPr lang="en-US" dirty="0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25A365F7-CA7C-59B4-67E9-0A748CFA0A03}"/>
              </a:ext>
            </a:extLst>
          </p:cNvPr>
          <p:cNvSpPr txBox="1">
            <a:spLocks/>
          </p:cNvSpPr>
          <p:nvPr/>
        </p:nvSpPr>
        <p:spPr>
          <a:xfrm>
            <a:off x="6338316" y="2177143"/>
            <a:ext cx="4270248" cy="498563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900" b="0" i="0" u="none" strike="noStrike" kern="1200" cap="all" spc="100" normalizeH="0" baseline="0" noProof="0" dirty="0">
                <a:ln>
                  <a:noFill/>
                </a:ln>
                <a:solidFill>
                  <a:srgbClr val="9BAFB5">
                    <a:lumMod val="7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Future Research  </a:t>
            </a:r>
          </a:p>
        </p:txBody>
      </p:sp>
    </p:spTree>
    <p:extLst>
      <p:ext uri="{BB962C8B-B14F-4D97-AF65-F5344CB8AC3E}">
        <p14:creationId xmlns:p14="http://schemas.microsoft.com/office/powerpoint/2010/main" val="3094203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E6D5BB1-BCE9-544A-C503-7AD0FA64C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83437" y="2177143"/>
            <a:ext cx="4270248" cy="498563"/>
          </a:xfrm>
        </p:spPr>
        <p:txBody>
          <a:bodyPr/>
          <a:lstStyle/>
          <a:p>
            <a:r>
              <a:rPr lang="en-US" dirty="0"/>
              <a:t>Current Resources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A770812-F23E-046A-48F9-A5383EB9A8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83437" y="2674618"/>
            <a:ext cx="4477730" cy="3848101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Qualification requirements by profession</a:t>
            </a:r>
            <a:endParaRPr lang="en-US" sz="13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CEU by state (psych)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License compacts/requirements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Endorsement policies by state (psych)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Telehealth taskforce data/report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Licensure compacts’ requirements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HEAC Report on CE and Equity Training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Music and Art Therapy resources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Advocacy landscape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NJH/MD/ND board examples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kern="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party certification requirements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A62F42A-8AA9-AD36-00DD-924C6A5C96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8316" y="2674618"/>
            <a:ext cx="4547397" cy="4000502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Anonymous survey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Consolidated board examples 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KS/OH/TX/NH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Min/max profession req’s in other states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Qualification pathways in other states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kern="100" baseline="30000" dirty="0">
                <a:latin typeface="Calibri" panose="020F0502020204030204" pitchFamily="34" charset="0"/>
                <a:cs typeface="Times New Roman" panose="02020603050405020304" pitchFamily="18" charset="0"/>
              </a:rPr>
              <a:t>rd</a:t>
            </a: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part certifications and accreditations 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OPR application denial data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Roster history and legislative intention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CEU requirements in other states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Regulation and insurance system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DOL on regulation and workforce impacts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buNone/>
            </a:pPr>
            <a:endParaRPr lang="en-US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4F48AA-B750-D1D2-BC79-4A5A3C8A2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Streamlining Regulations: </a:t>
            </a:r>
            <a:br>
              <a:rPr lang="en-US" dirty="0"/>
            </a:br>
            <a:r>
              <a:rPr lang="en-US" sz="2000" dirty="0"/>
              <a:t>Research and Resources</a:t>
            </a:r>
            <a:endParaRPr lang="en-US" dirty="0"/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25A365F7-CA7C-59B4-67E9-0A748CFA0A03}"/>
              </a:ext>
            </a:extLst>
          </p:cNvPr>
          <p:cNvSpPr txBox="1">
            <a:spLocks/>
          </p:cNvSpPr>
          <p:nvPr/>
        </p:nvSpPr>
        <p:spPr>
          <a:xfrm>
            <a:off x="6338316" y="2177143"/>
            <a:ext cx="4270248" cy="498563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0" kern="1200" cap="all" spc="1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9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b="1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900" b="0" i="0" u="none" strike="noStrike" kern="1200" cap="all" spc="100" normalizeH="0" baseline="0" noProof="0" dirty="0">
                <a:ln>
                  <a:noFill/>
                </a:ln>
                <a:solidFill>
                  <a:srgbClr val="9BAFB5">
                    <a:lumMod val="75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Future Research  </a:t>
            </a:r>
          </a:p>
        </p:txBody>
      </p:sp>
    </p:spTree>
    <p:extLst>
      <p:ext uri="{BB962C8B-B14F-4D97-AF65-F5344CB8AC3E}">
        <p14:creationId xmlns:p14="http://schemas.microsoft.com/office/powerpoint/2010/main" val="2316580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/>
              <a:t>Subcommittee Meetings:</a:t>
            </a:r>
            <a:br>
              <a:rPr lang="en-US" sz="2400"/>
            </a:br>
            <a:r>
              <a:rPr lang="en-US" sz="2400"/>
              <a:t>Topics and Frequency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46811"/>
            <a:ext cx="9025128" cy="43662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900" b="1" dirty="0"/>
              <a:t>Survey Design Group</a:t>
            </a:r>
          </a:p>
          <a:p>
            <a:pPr lvl="1"/>
            <a:r>
              <a:rPr lang="en-US" sz="1700" dirty="0"/>
              <a:t>Study group has determined that an anonymous would be a valuable tool </a:t>
            </a:r>
          </a:p>
          <a:p>
            <a:pPr lvl="1"/>
            <a:r>
              <a:rPr lang="en-US" sz="1700" dirty="0"/>
              <a:t>Study participants are invited to participate in survey design </a:t>
            </a:r>
          </a:p>
          <a:p>
            <a:r>
              <a:rPr lang="en-US" sz="1900" b="1" dirty="0"/>
              <a:t>Other Subcommittees</a:t>
            </a:r>
            <a:endParaRPr lang="en-US" sz="1900" dirty="0"/>
          </a:p>
          <a:p>
            <a:pPr lvl="1"/>
            <a:r>
              <a:rPr lang="en-US" sz="1700" dirty="0"/>
              <a:t>By profession</a:t>
            </a:r>
            <a:endParaRPr lang="en-US" sz="1700" b="1" dirty="0"/>
          </a:p>
          <a:p>
            <a:pPr lvl="1"/>
            <a:r>
              <a:rPr lang="en-US" sz="1700" dirty="0"/>
              <a:t>Research collection and reporting</a:t>
            </a:r>
          </a:p>
          <a:p>
            <a:r>
              <a:rPr lang="en-US" sz="1900" b="1" dirty="0"/>
              <a:t>Should we reduce frequency/change topics of subcommittee meetings during research period?</a:t>
            </a:r>
          </a:p>
          <a:p>
            <a:pPr lvl="1"/>
            <a:r>
              <a:rPr lang="en-US" sz="1700" dirty="0"/>
              <a:t>Participants noted the study group frequency can be a burden on top of professional obligations</a:t>
            </a:r>
          </a:p>
          <a:p>
            <a:pPr lvl="1"/>
            <a:r>
              <a:rPr lang="en-US" sz="1700" dirty="0"/>
              <a:t>OPR will need time to perform research for each study group prior to recommendation phase</a:t>
            </a:r>
          </a:p>
          <a:p>
            <a:pPr marL="228600" lvl="1" indent="0">
              <a:buNone/>
            </a:pPr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500" dirty="0"/>
          </a:p>
          <a:p>
            <a:pPr marL="228600" lvl="1" indent="0">
              <a:buNone/>
            </a:pPr>
            <a:endParaRPr lang="en-US" sz="1700" dirty="0"/>
          </a:p>
          <a:p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141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Next Meeting 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46811"/>
            <a:ext cx="9025128" cy="2682240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2"/>
            <a:endParaRPr lang="en-US" sz="170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700" dirty="0"/>
          </a:p>
          <a:p>
            <a:pPr lvl="1"/>
            <a:endParaRPr lang="en-US" sz="1500" dirty="0"/>
          </a:p>
          <a:p>
            <a:pPr marL="228600" lvl="1" indent="0">
              <a:buNone/>
            </a:pPr>
            <a:endParaRPr lang="en-US" sz="1700" dirty="0"/>
          </a:p>
          <a:p>
            <a:endParaRPr lang="en-US" sz="19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E21C75-04E7-9DD7-7457-C6AF150AF55D}"/>
              </a:ext>
            </a:extLst>
          </p:cNvPr>
          <p:cNvSpPr txBox="1"/>
          <p:nvPr/>
        </p:nvSpPr>
        <p:spPr>
          <a:xfrm>
            <a:off x="824774" y="6102314"/>
            <a:ext cx="1014185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Sos.opr.comments@vermont.gov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09912F-9064-8903-7C10-9F65D0F206D0}"/>
              </a:ext>
            </a:extLst>
          </p:cNvPr>
          <p:cNvSpPr txBox="1"/>
          <p:nvPr/>
        </p:nvSpPr>
        <p:spPr>
          <a:xfrm>
            <a:off x="2231136" y="2584792"/>
            <a:ext cx="7729728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indent="0">
              <a:buNone/>
            </a:pPr>
            <a:r>
              <a:rPr lang="en-US" sz="2400" b="1" dirty="0"/>
              <a:t>Next Meetings: 2-4pm</a:t>
            </a:r>
          </a:p>
          <a:p>
            <a:pPr lvl="1"/>
            <a:r>
              <a:rPr lang="en-US" sz="2000" dirty="0"/>
              <a:t>Full Group – February 19 is President’s Day and there is no meeting; </a:t>
            </a:r>
            <a:r>
              <a:rPr lang="en-US" sz="2000" i="1" dirty="0"/>
              <a:t>Reschedule for Tuesday</a:t>
            </a:r>
            <a:r>
              <a:rPr lang="en-US" sz="2000" i="1"/>
              <a:t>, January 27th</a:t>
            </a:r>
            <a:endParaRPr lang="en-US" i="1" dirty="0"/>
          </a:p>
          <a:p>
            <a:pPr lvl="1"/>
            <a:r>
              <a:rPr lang="en-US" sz="2000" dirty="0"/>
              <a:t>Full Group – March 18</a:t>
            </a:r>
          </a:p>
        </p:txBody>
      </p:sp>
    </p:spTree>
    <p:extLst>
      <p:ext uri="{BB962C8B-B14F-4D97-AF65-F5344CB8AC3E}">
        <p14:creationId xmlns:p14="http://schemas.microsoft.com/office/powerpoint/2010/main" val="175365954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E77231E11D943B4A9A3E21D2D631C" ma:contentTypeVersion="19" ma:contentTypeDescription="Create a new document." ma:contentTypeScope="" ma:versionID="7ac51f24448f55d2b825aae21e33a81a">
  <xsd:schema xmlns:xsd="http://www.w3.org/2001/XMLSchema" xmlns:xs="http://www.w3.org/2001/XMLSchema" xmlns:p="http://schemas.microsoft.com/office/2006/metadata/properties" xmlns:ns1="http://schemas.microsoft.com/sharepoint/v3" xmlns:ns2="fa183bd7-bcfa-44ed-a537-3bf551eaaa54" xmlns:ns3="83c9a996-c187-4036-9022-0b27f7bfaa9a" targetNamespace="http://schemas.microsoft.com/office/2006/metadata/properties" ma:root="true" ma:fieldsID="f2851c953bb067f745fe3cfbff6a2c58" ns1:_="" ns2:_="" ns3:_="">
    <xsd:import namespace="http://schemas.microsoft.com/sharepoint/v3"/>
    <xsd:import namespace="fa183bd7-bcfa-44ed-a537-3bf551eaaa54"/>
    <xsd:import namespace="83c9a996-c187-4036-9022-0b27f7bfa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83bd7-bcfa-44ed-a537-3bf551eaa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Status" ma:index="18" nillable="true" ma:displayName="Status" ma:default="Teams" ma:description="Describes how far along the ingest process this document currently is" ma:format="Dropdown" ma:internalName="Status">
      <xsd:simpleType>
        <xsd:restriction base="dms:Choice">
          <xsd:enumeration value="Teams"/>
          <xsd:enumeration value="Staging area"/>
          <xsd:enumeration value="VT-ReTain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405ef0-1b2e-414d-886f-c62305e768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9a996-c187-4036-9022-0b27f7bfa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67c4cf-d411-4a6f-9cc0-8ae2d2d270bf}" ma:internalName="TaxCatchAll" ma:showField="CatchAllData" ma:web="83c9a996-c187-4036-9022-0b27f7bfa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a183bd7-bcfa-44ed-a537-3bf551eaaa54">
      <Terms xmlns="http://schemas.microsoft.com/office/infopath/2007/PartnerControls"/>
    </lcf76f155ced4ddcb4097134ff3c332f>
    <TaxCatchAll xmlns="83c9a996-c187-4036-9022-0b27f7bfaa9a" xsi:nil="true"/>
    <_ip_UnifiedCompliancePolicyProperties xmlns="http://schemas.microsoft.com/sharepoint/v3" xsi:nil="true"/>
    <Status xmlns="fa183bd7-bcfa-44ed-a537-3bf551eaaa54">Teams</Status>
  </documentManagement>
</p:properties>
</file>

<file path=customXml/itemProps1.xml><?xml version="1.0" encoding="utf-8"?>
<ds:datastoreItem xmlns:ds="http://schemas.openxmlformats.org/officeDocument/2006/customXml" ds:itemID="{57DA7F92-5DE6-4031-AB54-4D1A47B7BC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CE6711-7A35-412F-97BD-F599B2072592}">
  <ds:schemaRefs>
    <ds:schemaRef ds:uri="83c9a996-c187-4036-9022-0b27f7bfaa9a"/>
    <ds:schemaRef ds:uri="fa183bd7-bcfa-44ed-a537-3bf551eaaa5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2FFFC5C2-EC44-4A72-B229-6E94FEE3C5D6}">
  <ds:schemaRefs>
    <ds:schemaRef ds:uri="http://www.w3.org/XML/1998/namespace"/>
    <ds:schemaRef ds:uri="http://purl.org/dc/terms/"/>
    <ds:schemaRef ds:uri="http://schemas.microsoft.com/office/2006/documentManagement/types"/>
    <ds:schemaRef ds:uri="http://purl.org/dc/dcmitype/"/>
    <ds:schemaRef ds:uri="fa183bd7-bcfa-44ed-a537-3bf551eaaa54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83c9a996-c187-4036-9022-0b27f7bfaa9a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578</Words>
  <Application>Microsoft Office PowerPoint</Application>
  <PresentationFormat>Widescreen</PresentationFormat>
  <Paragraphs>128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Courier New</vt:lpstr>
      <vt:lpstr>Gill Sans MT</vt:lpstr>
      <vt:lpstr>Symbol</vt:lpstr>
      <vt:lpstr>Parcel</vt:lpstr>
      <vt:lpstr>Mental Health Professional Licensing  Study</vt:lpstr>
      <vt:lpstr>Mental Health Licensing Study Agenda 1/29/2024</vt:lpstr>
      <vt:lpstr>PowerPoint Presentation</vt:lpstr>
      <vt:lpstr>Barriers To entry:  Research and Resources</vt:lpstr>
      <vt:lpstr>Supervisor regulations:  Research and Resources</vt:lpstr>
      <vt:lpstr> Streamlining Regulations:  Research and Resources</vt:lpstr>
      <vt:lpstr>Subcommittee Meetings: Topics and Frequency</vt:lpstr>
      <vt:lpstr>Next Meeting 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 Professional Licensing  Study</dc:title>
  <dc:creator>Bruce, Dylan</dc:creator>
  <cp:lastModifiedBy>Bruce, Dylan</cp:lastModifiedBy>
  <cp:revision>2</cp:revision>
  <dcterms:created xsi:type="dcterms:W3CDTF">2024-01-29T13:34:05Z</dcterms:created>
  <dcterms:modified xsi:type="dcterms:W3CDTF">2024-01-29T18:43:26Z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0x01010094FE77231E11D943B4A9A3E21D2D631C</vt:lpwstr>
  </property>
  <property fmtid="{D5CDD505-2E9C-101B-9397-08002B2CF9AE}" pid="3" name="MediaServiceImageTags">
    <vt:lpwstr/>
  </property>
</Properties>
</file>