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259" r:id="rId7"/>
    <p:sldId id="260" r:id="rId8"/>
    <p:sldId id="261" r:id="rId9"/>
    <p:sldId id="262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A21"/>
    <a:srgbClr val="2BB673"/>
    <a:srgbClr val="79AA38"/>
    <a:srgbClr val="60872D"/>
    <a:srgbClr val="09A7D8"/>
    <a:srgbClr val="6B88BD"/>
    <a:srgbClr val="4F72B1"/>
    <a:srgbClr val="A4CF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5A9DD-FA87-4B1A-996E-6C26D51FC85B}" v="28" dt="2024-04-05T18:21:26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uce" userId="d165b764-2668-468d-b823-335e78cbdb53" providerId="ADAL" clId="{15C5A9DD-FA87-4B1A-996E-6C26D51FC85B}"/>
    <pc:docChg chg="undo custSel modSld">
      <pc:chgData name="Dylan Bruce" userId="d165b764-2668-468d-b823-335e78cbdb53" providerId="ADAL" clId="{15C5A9DD-FA87-4B1A-996E-6C26D51FC85B}" dt="2024-04-11T15:11:26.750" v="32" actId="20577"/>
      <pc:docMkLst>
        <pc:docMk/>
      </pc:docMkLst>
      <pc:sldChg chg="addSp delSp mod">
        <pc:chgData name="Dylan Bruce" userId="d165b764-2668-468d-b823-335e78cbdb53" providerId="ADAL" clId="{15C5A9DD-FA87-4B1A-996E-6C26D51FC85B}" dt="2024-04-11T13:35:45.311" v="29" actId="478"/>
        <pc:sldMkLst>
          <pc:docMk/>
          <pc:sldMk cId="2895257378" sldId="256"/>
        </pc:sldMkLst>
        <pc:spChg chg="add del">
          <ac:chgData name="Dylan Bruce" userId="d165b764-2668-468d-b823-335e78cbdb53" providerId="ADAL" clId="{15C5A9DD-FA87-4B1A-996E-6C26D51FC85B}" dt="2024-04-11T13:35:45.311" v="29" actId="478"/>
          <ac:spMkLst>
            <pc:docMk/>
            <pc:sldMk cId="2895257378" sldId="256"/>
            <ac:spMk id="6" creationId="{B9D48B27-AB1F-75B3-F492-CC8BA08D02E5}"/>
          </ac:spMkLst>
        </pc:spChg>
      </pc:sldChg>
      <pc:sldChg chg="modSp mod">
        <pc:chgData name="Dylan Bruce" userId="d165b764-2668-468d-b823-335e78cbdb53" providerId="ADAL" clId="{15C5A9DD-FA87-4B1A-996E-6C26D51FC85B}" dt="2024-04-05T18:21:26.724" v="27" actId="1035"/>
        <pc:sldMkLst>
          <pc:docMk/>
          <pc:sldMk cId="3446008333" sldId="257"/>
        </pc:sldMkLst>
        <pc:spChg chg="mod">
          <ac:chgData name="Dylan Bruce" userId="d165b764-2668-468d-b823-335e78cbdb53" providerId="ADAL" clId="{15C5A9DD-FA87-4B1A-996E-6C26D51FC85B}" dt="2024-04-05T18:20:37.273" v="11" actId="207"/>
          <ac:spMkLst>
            <pc:docMk/>
            <pc:sldMk cId="3446008333" sldId="257"/>
            <ac:spMk id="7" creationId="{00000000-0000-0000-0000-000000000000}"/>
          </ac:spMkLst>
        </pc:spChg>
        <pc:spChg chg="mod">
          <ac:chgData name="Dylan Bruce" userId="d165b764-2668-468d-b823-335e78cbdb53" providerId="ADAL" clId="{15C5A9DD-FA87-4B1A-996E-6C26D51FC85B}" dt="2024-04-05T18:21:26.724" v="27" actId="1035"/>
          <ac:spMkLst>
            <pc:docMk/>
            <pc:sldMk cId="3446008333" sldId="257"/>
            <ac:spMk id="33" creationId="{00000000-0000-0000-0000-000000000000}"/>
          </ac:spMkLst>
        </pc:spChg>
        <pc:spChg chg="mod">
          <ac:chgData name="Dylan Bruce" userId="d165b764-2668-468d-b823-335e78cbdb53" providerId="ADAL" clId="{15C5A9DD-FA87-4B1A-996E-6C26D51FC85B}" dt="2024-04-05T18:21:21.419" v="24" actId="1036"/>
          <ac:spMkLst>
            <pc:docMk/>
            <pc:sldMk cId="3446008333" sldId="257"/>
            <ac:spMk id="34" creationId="{00000000-0000-0000-0000-000000000000}"/>
          </ac:spMkLst>
        </pc:spChg>
        <pc:spChg chg="mod">
          <ac:chgData name="Dylan Bruce" userId="d165b764-2668-468d-b823-335e78cbdb53" providerId="ADAL" clId="{15C5A9DD-FA87-4B1A-996E-6C26D51FC85B}" dt="2024-04-05T18:20:32.012" v="10" actId="207"/>
          <ac:spMkLst>
            <pc:docMk/>
            <pc:sldMk cId="3446008333" sldId="257"/>
            <ac:spMk id="36" creationId="{00000000-0000-0000-0000-000000000000}"/>
          </ac:spMkLst>
        </pc:spChg>
        <pc:spChg chg="mod">
          <ac:chgData name="Dylan Bruce" userId="d165b764-2668-468d-b823-335e78cbdb53" providerId="ADAL" clId="{15C5A9DD-FA87-4B1A-996E-6C26D51FC85B}" dt="2024-04-05T18:21:00.195" v="13" actId="208"/>
          <ac:spMkLst>
            <pc:docMk/>
            <pc:sldMk cId="3446008333" sldId="257"/>
            <ac:spMk id="40" creationId="{00000000-0000-0000-0000-000000000000}"/>
          </ac:spMkLst>
        </pc:spChg>
        <pc:spChg chg="mod">
          <ac:chgData name="Dylan Bruce" userId="d165b764-2668-468d-b823-335e78cbdb53" providerId="ADAL" clId="{15C5A9DD-FA87-4B1A-996E-6C26D51FC85B}" dt="2024-04-05T18:20:48.821" v="12" actId="208"/>
          <ac:spMkLst>
            <pc:docMk/>
            <pc:sldMk cId="3446008333" sldId="257"/>
            <ac:spMk id="42" creationId="{00000000-0000-0000-0000-000000000000}"/>
          </ac:spMkLst>
        </pc:spChg>
      </pc:sldChg>
      <pc:sldChg chg="modSp mod">
        <pc:chgData name="Dylan Bruce" userId="d165b764-2668-468d-b823-335e78cbdb53" providerId="ADAL" clId="{15C5A9DD-FA87-4B1A-996E-6C26D51FC85B}" dt="2024-04-11T15:11:26.750" v="32" actId="20577"/>
        <pc:sldMkLst>
          <pc:docMk/>
          <pc:sldMk cId="2209814730" sldId="261"/>
        </pc:sldMkLst>
        <pc:spChg chg="mod">
          <ac:chgData name="Dylan Bruce" userId="d165b764-2668-468d-b823-335e78cbdb53" providerId="ADAL" clId="{15C5A9DD-FA87-4B1A-996E-6C26D51FC85B}" dt="2024-04-11T15:11:26.750" v="32" actId="20577"/>
          <ac:spMkLst>
            <pc:docMk/>
            <pc:sldMk cId="2209814730" sldId="261"/>
            <ac:spMk id="3" creationId="{EA294218-61DA-6209-1252-87C16759B1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00AEF-292D-DA35-4B6A-F08E8B4EC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3CCF67-007B-E444-D366-733E590B1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F5BED-CEA7-5576-2892-10F8ECF51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C2DC6-942A-2011-F341-65DF644B1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A51CF-BA39-C1C9-0E1E-8E9369C7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3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7BCAB-8A55-BF92-7C10-BBFD6F5E4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7DE940-0D82-5429-F0D5-4ABC70808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C6E34-E0BF-A193-8522-BDEEB3DA0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9DA4A-6523-4C46-5DEE-83F19078E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626CA-8B1D-D578-E2D8-C3F44E8D2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4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BDDEAC-8A8D-331C-DF92-7DFEFAE1FB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CD607-DC23-0ABB-8E06-739B83486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1CFD6-0A73-121C-FFE9-AB1E901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60586-B6EA-9DFC-9A5D-A78B1B60F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75CBA-FC4F-55A1-7AA9-A0BBF2D39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9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4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1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95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70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36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92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1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4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D1E0B-E0D6-2AC8-85DC-9ED25271A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3A370-4C30-1803-517D-827968201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ED69B-B200-D012-FC22-B98BCBA43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503F5-512A-D5EC-65CE-0D58C97AE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A6E14-526B-72F6-0034-9928910FA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472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37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52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7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5D782-F859-47DA-BF43-3076411E2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1BF15-A2DC-C719-1401-8B85D7B6D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7407B-3E81-5BB4-4D2E-03AB942E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EBB23-13A8-2B1A-B771-E4C2859F6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ED77C-224A-0410-CBF1-2C3BC2F8B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3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6DFB7-A978-C314-C23A-6B1166640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9D104-6866-28B3-5A2E-6D281560E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39EA3-270C-6E1B-FD83-AFA6A6AC5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8276FA-16D9-E150-0248-7E031961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63A20-A584-7E68-E315-BD411A91A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63046-E56B-9ACD-FB3B-682BB88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9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A292E-8CE3-CF68-3D1E-4F1BA0FC4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125DD-2B3F-8FA5-689D-E8E78F374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3CB76-D290-C4E0-EF19-4B2186FE8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6F6919-AC89-4375-11B5-8078ACD6B4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3E77D6-D48E-CFC5-6922-6642F9DFC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7AC66A-02A6-BD0E-C931-FA1DFB99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E25A69-75B9-3292-3CEB-8C3DF1D2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C10669-FBC7-3C8F-F4E4-4DC64651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5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EE44D-ACE5-070E-F22B-8FA1B2BEC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65FCF5-889F-EC29-EB25-D3F4D1670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0E1BA-E92D-0EC0-E798-726641EB0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C5BED-81B0-90A5-EBF3-074659054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3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10322C-57E1-9150-D860-6AA5D34FC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9389ED-80A1-CC46-CCAC-2AE3C354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4E3F1-52E1-B9A8-88AE-DB6B02FE1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5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CF42-D0F4-3879-65D0-01DBA5D94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76325-C622-5BEE-2FC1-A79438C55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8BD6B-58F3-3560-328B-A29144070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6FEE2-C188-2BA2-DFEF-2107CAA6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99158-12BF-1897-5C76-1ECA37B1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A88BC-A74D-7D71-8C0B-81DF4B4FD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4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BE734-025D-8584-0D49-A06A2A18B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391285-A9C6-2C82-B904-F649B4776A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09ED0-649B-D9A2-DACF-09EF39163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91360-1EA2-DD05-FC89-A6D3520A8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0A479-E12F-3E82-49A3-1B067E94B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6F2F9-ED22-8125-CF29-6C405F8F3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4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358C6F-C8B9-9B68-32A8-C207D61FA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15897-0D35-5C47-61B1-5705842B7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E3924-A8D7-A265-ABBD-AE9DAEBCBF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83D551-41B2-4297-86A5-C6E805455A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5AED1-55ED-EA89-6365-E3B96C34A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B470B-AA8D-70EB-A05E-66F65B6CD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B9DFD1-8744-4042-9C99-EC9DC44B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8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D926-1B61-1747-BF40-9A05F7BE8030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929C53-B21C-6E04-135B-E670C33A9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anchor="b">
            <a:normAutofit/>
          </a:bodyPr>
          <a:lstStyle/>
          <a:p>
            <a:pPr algn="l"/>
            <a:r>
              <a:rPr lang="en-US" sz="4800"/>
              <a:t>Vermont Mental Health Professional Licensing Study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21E66-A4E4-33F9-F0E9-5EBA80F12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2"/>
            <a:ext cx="4662957" cy="1783337"/>
          </a:xfrm>
        </p:spPr>
        <p:txBody>
          <a:bodyPr anchor="t">
            <a:normAutofit fontScale="92500" lnSpcReduction="20000"/>
          </a:bodyPr>
          <a:lstStyle/>
          <a:p>
            <a:pPr algn="l"/>
            <a:r>
              <a:rPr lang="en-US" sz="2800" b="1">
                <a:solidFill>
                  <a:srgbClr val="FFFFFF"/>
                </a:solidFill>
              </a:rPr>
              <a:t>SOAR Analysis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Strengths 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Opportunities 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Aspirations 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Results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4D25D38-82E2-5EEE-158E-5CA6A687E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907" y="658489"/>
            <a:ext cx="5163022" cy="516302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5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F425-E574-E50E-545B-59B082A1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94218-61DA-6209-1252-87C16759B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i="1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 successes can we build on?</a:t>
            </a:r>
            <a:endParaRPr lang="en-US">
              <a:effectLst/>
              <a:ea typeface="Arial" panose="020B0604020202020204" pitchFamily="34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95D46"/>
              </a:buClr>
              <a:buSzPts val="1800"/>
              <a:buFont typeface="+mj-lt"/>
              <a:buAutoNum type="arabicPeriod"/>
            </a:pPr>
            <a:endParaRPr lang="en-US" sz="1800" u="none" strike="noStrike">
              <a:effectLst/>
              <a:ea typeface="Comic Sans MS" panose="030F0702030302020204" pitchFamily="66" charset="0"/>
              <a:cs typeface="Comic Sans MS" panose="030F0702030302020204" pitchFamily="66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-US" sz="2000">
                <a:ea typeface="Comic Sans MS" panose="030F0702030302020204" pitchFamily="66" charset="0"/>
                <a:cs typeface="Comic Sans MS" panose="030F0702030302020204" pitchFamily="66" charset="0"/>
              </a:rPr>
              <a:t>What do Vermont’s rules/regulations do best?</a:t>
            </a: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-US" sz="2000">
                <a:ea typeface="Comic Sans MS" panose="030F0702030302020204" pitchFamily="66" charset="0"/>
                <a:cs typeface="Comic Sans MS" panose="030F0702030302020204" pitchFamily="66" charset="0"/>
              </a:rPr>
              <a:t>Is there anything that makes </a:t>
            </a:r>
            <a:r>
              <a:rPr lang="en-US" sz="2000" u="none" strike="noStrike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Vermont’s current rules/regulations unique? </a:t>
            </a: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en-US" sz="2000" u="none" strike="noStrike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How do these strengths address </a:t>
            </a:r>
            <a:r>
              <a:rPr lang="en-US" sz="2000">
                <a:ea typeface="Comic Sans MS" panose="030F0702030302020204" pitchFamily="66" charset="0"/>
                <a:cs typeface="Comic Sans MS" panose="030F0702030302020204" pitchFamily="66" charset="0"/>
              </a:rPr>
              <a:t>the </a:t>
            </a:r>
            <a:r>
              <a:rPr lang="en-US" sz="2000" u="none" strike="noStrike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current needs of the mental healthcare environment?</a:t>
            </a:r>
            <a:endParaRPr lang="en-US" sz="2000" u="none" strike="noStrike">
              <a:effectLst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7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F425-E574-E50E-545B-59B082A1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94218-61DA-6209-1252-87C16759B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 challenges can we leverage into opportunities –</a:t>
            </a:r>
            <a:r>
              <a:rPr lang="en-US" i="1" dirty="0">
                <a:ea typeface="Comic Sans MS" panose="030F0702030302020204" pitchFamily="66" charset="0"/>
                <a:cs typeface="Comic Sans MS" panose="030F0702030302020204" pitchFamily="66" charset="0"/>
              </a:rPr>
              <a:t> what do</a:t>
            </a:r>
            <a:r>
              <a:rPr lang="en-US" i="1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 stakeholders want?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ea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u="none" strike="noStrike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Who are our current stakeholders? 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u="none" strike="noStrike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Who are possible new stakeholders?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ea typeface="Arial" panose="020B0604020202020204" pitchFamily="34" charset="0"/>
              </a:rPr>
              <a:t>What are the greatest challenges stakeholders face with Vermont’s rules and regulations? 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u="none" strike="noStrike" dirty="0">
                <a:effectLst/>
                <a:ea typeface="Arial" panose="020B0604020202020204" pitchFamily="34" charset="0"/>
              </a:rPr>
              <a:t>What are possible solutions or entirely new regulatory opportunities to consider?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u="none" strike="noStrike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 new capacity (skills, mindset, knowledge) do we need to move forward?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+mj-lt"/>
              <a:buAutoNum type="arabicPeriod"/>
            </a:pPr>
            <a:r>
              <a:rPr lang="en-US" sz="2000" u="none" strike="noStrike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 are the top three opportunities on which OPR/Boards should focus our efforts?</a:t>
            </a:r>
            <a:endParaRPr lang="en-US" sz="2000" u="none" strike="noStrike" dirty="0">
              <a:effectLst/>
              <a:ea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1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F425-E574-E50E-545B-59B082A1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Aspirations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94218-61DA-6209-1252-87C16759B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 are our core values and how should they be reflected in the future?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ea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u="none" strike="noStrike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 considerations are most important for the regulation of mental health professions?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u="none" strike="noStrike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 does success look like in the </a:t>
            </a:r>
            <a:r>
              <a:rPr lang="en-US" sz="2000" dirty="0">
                <a:ea typeface="Comic Sans MS" panose="030F0702030302020204" pitchFamily="66" charset="0"/>
                <a:cs typeface="Comic Sans MS" panose="030F0702030302020204" pitchFamily="66" charset="0"/>
              </a:rPr>
              <a:t>regulation of mental health professions? </a:t>
            </a:r>
            <a:endParaRPr lang="en-US" sz="2000" u="none" strike="noStrike" dirty="0">
              <a:effectLst/>
              <a:ea typeface="Comic Sans MS" panose="030F0702030302020204" pitchFamily="66" charset="0"/>
              <a:cs typeface="Comic Sans MS" panose="030F0702030302020204" pitchFamily="66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u="none" strike="noStrike" dirty="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What’s a small rule/regulation change we could make right now toward this end?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>
                <a:ea typeface="Arial" panose="020B0604020202020204" pitchFamily="34" charset="0"/>
              </a:rPr>
              <a:t>What’s a big rule/regulatory change that we should consider towards this end?</a:t>
            </a:r>
            <a:endParaRPr lang="en-US" sz="2000" u="none" strike="noStrike">
              <a:effectLst/>
              <a:ea typeface="Arial" panose="020B0604020202020204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9814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F425-E574-E50E-545B-59B082A1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94218-61DA-6209-1252-87C16759B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How do we know if we are succeeding?</a:t>
            </a:r>
            <a:endParaRPr lang="en-US">
              <a:effectLst/>
              <a:ea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 </a:t>
            </a:r>
            <a:endParaRPr lang="en-US" sz="1800">
              <a:effectLst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r>
              <a:rPr lang="en-US" sz="180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 measurable results would indicate </a:t>
            </a:r>
            <a:r>
              <a:rPr lang="en-US" sz="1800">
                <a:ea typeface="Comic Sans MS" panose="030F0702030302020204" pitchFamily="66" charset="0"/>
                <a:cs typeface="Comic Sans MS" panose="030F0702030302020204" pitchFamily="66" charset="0"/>
              </a:rPr>
              <a:t>that </a:t>
            </a:r>
            <a:r>
              <a:rPr lang="en-US" sz="180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we achieved our goals?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r>
              <a:rPr lang="en-US" sz="1800"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What resources would we need to assess our efforts?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endParaRPr lang="en-US" sz="1800">
              <a:effectLst/>
              <a:ea typeface="Comic Sans MS" panose="030F0702030302020204" pitchFamily="66" charset="0"/>
              <a:cs typeface="Comic Sans MS" panose="030F0702030302020204" pitchFamily="66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endParaRPr lang="en-US" sz="1800">
              <a:effectLst/>
              <a:ea typeface="Arial" panose="020B060402020202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85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6156278" y="3527690"/>
            <a:ext cx="5669280" cy="3097275"/>
          </a:xfrm>
          <a:prstGeom prst="rect">
            <a:avLst/>
          </a:prstGeom>
          <a:ln w="19050">
            <a:solidFill>
              <a:srgbClr val="6B88B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66438" y="3527690"/>
            <a:ext cx="5664764" cy="3097275"/>
          </a:xfrm>
          <a:prstGeom prst="rect">
            <a:avLst/>
          </a:prstGeom>
          <a:ln w="19050">
            <a:solidFill>
              <a:srgbClr val="2BB67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8BC145">
                  <a:lumMod val="40000"/>
                  <a:lumOff val="6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56278" y="257113"/>
            <a:ext cx="5669280" cy="3097275"/>
          </a:xfrm>
          <a:prstGeom prst="rect">
            <a:avLst/>
          </a:prstGeom>
          <a:ln w="19050">
            <a:solidFill>
              <a:srgbClr val="09A7D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66438" y="257113"/>
            <a:ext cx="5664764" cy="3097275"/>
          </a:xfrm>
          <a:prstGeom prst="rect">
            <a:avLst/>
          </a:prstGeom>
          <a:ln w="19050">
            <a:solidFill>
              <a:srgbClr val="FFCA2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56278" y="3524311"/>
            <a:ext cx="5669280" cy="1184873"/>
          </a:xfrm>
          <a:prstGeom prst="rect">
            <a:avLst/>
          </a:prstGeom>
          <a:solidFill>
            <a:srgbClr val="6B88BD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66438" y="3524311"/>
            <a:ext cx="5664764" cy="1184873"/>
          </a:xfrm>
          <a:prstGeom prst="rect">
            <a:avLst/>
          </a:prstGeom>
          <a:solidFill>
            <a:srgbClr val="2BB673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6279" y="261363"/>
            <a:ext cx="5669280" cy="1184873"/>
          </a:xfrm>
          <a:prstGeom prst="rect">
            <a:avLst/>
          </a:prstGeom>
          <a:solidFill>
            <a:srgbClr val="09A7D8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438" y="261362"/>
            <a:ext cx="5664764" cy="1184873"/>
          </a:xfrm>
          <a:prstGeom prst="rect">
            <a:avLst/>
          </a:prstGeom>
          <a:solidFill>
            <a:srgbClr val="FFCA2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4192" y="251507"/>
            <a:ext cx="5664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 Extrabold" charset="0"/>
                <a:ea typeface="Proxima Nova Condensed Extrabold" charset="0"/>
                <a:cs typeface="Proxima Nova Condensed Extrabold" charset="0"/>
              </a:rPr>
              <a:t>Strengths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roxima Nova Condensed Extrabold" charset="0"/>
              <a:ea typeface="Proxima Nova Condensed Extrabold" charset="0"/>
              <a:cs typeface="Proxima Nova Condensed Extrabold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84878" y="251507"/>
            <a:ext cx="5212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 Extrabold" charset="0"/>
                <a:ea typeface="Proxima Nova Condensed Extrabold" charset="0"/>
                <a:cs typeface="Proxima Nova Condensed Extrabold" charset="0"/>
              </a:rPr>
              <a:t>Opportunities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64192" y="3538039"/>
            <a:ext cx="5664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 Extrabold" charset="0"/>
                <a:ea typeface="Proxima Nova Condensed Extrabold" charset="0"/>
                <a:cs typeface="Proxima Nova Condensed Extrabold" charset="0"/>
              </a:rPr>
              <a:t>Aspirations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84878" y="3538039"/>
            <a:ext cx="5212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 Extrabold" charset="0"/>
                <a:ea typeface="Proxima Nova Condensed Extrabold" charset="0"/>
                <a:cs typeface="Proxima Nova Condensed Extrabold" charset="0"/>
              </a:rPr>
              <a:t>Results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0326" y="591572"/>
            <a:ext cx="5664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What are our greatest strengths?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What makes us unique?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6279" y="591573"/>
            <a:ext cx="5669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What </a:t>
            </a:r>
            <a:r>
              <a:rPr lang="en-US" sz="1400">
                <a:solidFill>
                  <a:srgbClr val="E7E6E6">
                    <a:lumMod val="25000"/>
                  </a:srgb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challenges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 can we address as opportunities?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What opportunities can we </a:t>
            </a:r>
            <a:r>
              <a:rPr lang="en-US" sz="1400">
                <a:solidFill>
                  <a:srgbClr val="E7E6E6">
                    <a:lumMod val="25000"/>
                  </a:srgb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convert to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 successes?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7156" y="3907140"/>
            <a:ext cx="5664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What </a:t>
            </a:r>
            <a:r>
              <a:rPr lang="en-US" sz="1400">
                <a:solidFill>
                  <a:srgbClr val="E7E6E6">
                    <a:lumMod val="25000"/>
                  </a:srgb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are our core values?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What does success look like</a:t>
            </a:r>
            <a:r>
              <a:rPr lang="en-US" sz="1400">
                <a:solidFill>
                  <a:srgbClr val="E7E6E6">
                    <a:lumMod val="25000"/>
                  </a:srgb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 in the future? 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roxima Nova Condensed" charset="0"/>
              <a:ea typeface="Proxima Nova Condensed" charset="0"/>
              <a:cs typeface="Proxima Nova Condensed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56282" y="3864637"/>
            <a:ext cx="5669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How do we translate our vision of success into tangible outcomes?</a:t>
            </a:r>
          </a:p>
          <a:p>
            <a:pPr marL="182563" indent="-182563">
              <a:buFont typeface="Arial" charset="0"/>
              <a:buChar char="•"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roxima Nova Condensed" charset="0"/>
                <a:ea typeface="Proxima Nova Condensed" charset="0"/>
                <a:cs typeface="Proxima Nova Condensed" charset="0"/>
              </a:rPr>
              <a:t>How can we best measure the results of our efforts?</a:t>
            </a:r>
          </a:p>
        </p:txBody>
      </p:sp>
    </p:spTree>
    <p:extLst>
      <p:ext uri="{BB962C8B-B14F-4D97-AF65-F5344CB8AC3E}">
        <p14:creationId xmlns:p14="http://schemas.microsoft.com/office/powerpoint/2010/main" val="3446008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9" ma:contentTypeDescription="Create a new document." ma:contentTypeScope="" ma:versionID="7ac51f24448f55d2b825aae21e33a81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f2851c953bb067f745fe3cfbff6a2c58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Props1.xml><?xml version="1.0" encoding="utf-8"?>
<ds:datastoreItem xmlns:ds="http://schemas.openxmlformats.org/officeDocument/2006/customXml" ds:itemID="{5DBBBF99-16BF-4ECA-BF98-10A8FE741C7C}">
  <ds:schemaRefs>
    <ds:schemaRef ds:uri="83c9a996-c187-4036-9022-0b27f7bfaa9a"/>
    <ds:schemaRef ds:uri="fa183bd7-bcfa-44ed-a537-3bf551eaaa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B805B8B-80C0-4AD0-8413-FA852DF94B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51C9EE-BF17-4589-A6B9-4D6D5EE2FF69}">
  <ds:schemaRefs>
    <ds:schemaRef ds:uri="http://purl.org/dc/dcmitype/"/>
    <ds:schemaRef ds:uri="http://schemas.microsoft.com/office/2006/documentManagement/types"/>
    <ds:schemaRef ds:uri="http://schemas.microsoft.com/sharepoint/v3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83c9a996-c187-4036-9022-0b27f7bfaa9a"/>
    <ds:schemaRef ds:uri="http://schemas.openxmlformats.org/package/2006/metadata/core-properties"/>
    <ds:schemaRef ds:uri="fa183bd7-bcfa-44ed-a537-3bf551eaaa5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Calibri Light</vt:lpstr>
      <vt:lpstr>Comic Sans MS</vt:lpstr>
      <vt:lpstr>Open Sans</vt:lpstr>
      <vt:lpstr>Proxima Nova Condensed</vt:lpstr>
      <vt:lpstr>Proxima Nova Condensed Extrabold</vt:lpstr>
      <vt:lpstr>Office Theme</vt:lpstr>
      <vt:lpstr>1_Office Theme</vt:lpstr>
      <vt:lpstr>Vermont Mental Health Professional Licensing Study</vt:lpstr>
      <vt:lpstr>Strengths</vt:lpstr>
      <vt:lpstr>Opportunities</vt:lpstr>
      <vt:lpstr>Aspirations</vt:lpstr>
      <vt:lpstr>Results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Vermont Mental Health Professional Licensing Study</dc:title>
  <dc:creator>Bruce, Dylan</dc:creator>
  <cp:lastModifiedBy>Dylan Bruce</cp:lastModifiedBy>
  <cp:revision>1</cp:revision>
  <dcterms:created xsi:type="dcterms:W3CDTF">2024-04-05T13:29:06Z</dcterms:created>
  <dcterms:modified xsi:type="dcterms:W3CDTF">2024-04-11T15:11:35Z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