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256" r:id="rId6"/>
    <p:sldId id="259" r:id="rId7"/>
    <p:sldId id="260" r:id="rId8"/>
    <p:sldId id="261" r:id="rId9"/>
    <p:sldId id="262" r:id="rId10"/>
    <p:sldId id="25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A21"/>
    <a:srgbClr val="2BB673"/>
    <a:srgbClr val="79AA38"/>
    <a:srgbClr val="60872D"/>
    <a:srgbClr val="09A7D8"/>
    <a:srgbClr val="6B88BD"/>
    <a:srgbClr val="4F72B1"/>
    <a:srgbClr val="A4CF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C5A9DD-FA87-4B1A-996E-6C26D51FC85B}" v="28" dt="2024-04-05T18:21:26.7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uce" userId="d165b764-2668-468d-b823-335e78cbdb53" providerId="ADAL" clId="{15C5A9DD-FA87-4B1A-996E-6C26D51FC85B}"/>
    <pc:docChg chg="undo custSel modSld">
      <pc:chgData name="Dylan Bruce" userId="d165b764-2668-468d-b823-335e78cbdb53" providerId="ADAL" clId="{15C5A9DD-FA87-4B1A-996E-6C26D51FC85B}" dt="2024-04-11T15:11:26.750" v="32" actId="20577"/>
      <pc:docMkLst>
        <pc:docMk/>
      </pc:docMkLst>
      <pc:sldChg chg="addSp delSp mod">
        <pc:chgData name="Dylan Bruce" userId="d165b764-2668-468d-b823-335e78cbdb53" providerId="ADAL" clId="{15C5A9DD-FA87-4B1A-996E-6C26D51FC85B}" dt="2024-04-11T13:35:45.311" v="29" actId="478"/>
        <pc:sldMkLst>
          <pc:docMk/>
          <pc:sldMk cId="2895257378" sldId="256"/>
        </pc:sldMkLst>
        <pc:spChg chg="add del">
          <ac:chgData name="Dylan Bruce" userId="d165b764-2668-468d-b823-335e78cbdb53" providerId="ADAL" clId="{15C5A9DD-FA87-4B1A-996E-6C26D51FC85B}" dt="2024-04-11T13:35:45.311" v="29" actId="478"/>
          <ac:spMkLst>
            <pc:docMk/>
            <pc:sldMk cId="2895257378" sldId="256"/>
            <ac:spMk id="6" creationId="{B9D48B27-AB1F-75B3-F492-CC8BA08D02E5}"/>
          </ac:spMkLst>
        </pc:spChg>
      </pc:sldChg>
      <pc:sldChg chg="modSp mod">
        <pc:chgData name="Dylan Bruce" userId="d165b764-2668-468d-b823-335e78cbdb53" providerId="ADAL" clId="{15C5A9DD-FA87-4B1A-996E-6C26D51FC85B}" dt="2024-04-05T18:21:26.724" v="27" actId="1035"/>
        <pc:sldMkLst>
          <pc:docMk/>
          <pc:sldMk cId="3446008333" sldId="257"/>
        </pc:sldMkLst>
        <pc:spChg chg="mod">
          <ac:chgData name="Dylan Bruce" userId="d165b764-2668-468d-b823-335e78cbdb53" providerId="ADAL" clId="{15C5A9DD-FA87-4B1A-996E-6C26D51FC85B}" dt="2024-04-05T18:20:37.273" v="11" actId="207"/>
          <ac:spMkLst>
            <pc:docMk/>
            <pc:sldMk cId="3446008333" sldId="257"/>
            <ac:spMk id="7" creationId="{00000000-0000-0000-0000-000000000000}"/>
          </ac:spMkLst>
        </pc:spChg>
        <pc:spChg chg="mod">
          <ac:chgData name="Dylan Bruce" userId="d165b764-2668-468d-b823-335e78cbdb53" providerId="ADAL" clId="{15C5A9DD-FA87-4B1A-996E-6C26D51FC85B}" dt="2024-04-05T18:21:26.724" v="27" actId="1035"/>
          <ac:spMkLst>
            <pc:docMk/>
            <pc:sldMk cId="3446008333" sldId="257"/>
            <ac:spMk id="33" creationId="{00000000-0000-0000-0000-000000000000}"/>
          </ac:spMkLst>
        </pc:spChg>
        <pc:spChg chg="mod">
          <ac:chgData name="Dylan Bruce" userId="d165b764-2668-468d-b823-335e78cbdb53" providerId="ADAL" clId="{15C5A9DD-FA87-4B1A-996E-6C26D51FC85B}" dt="2024-04-05T18:21:21.419" v="24" actId="1036"/>
          <ac:spMkLst>
            <pc:docMk/>
            <pc:sldMk cId="3446008333" sldId="257"/>
            <ac:spMk id="34" creationId="{00000000-0000-0000-0000-000000000000}"/>
          </ac:spMkLst>
        </pc:spChg>
        <pc:spChg chg="mod">
          <ac:chgData name="Dylan Bruce" userId="d165b764-2668-468d-b823-335e78cbdb53" providerId="ADAL" clId="{15C5A9DD-FA87-4B1A-996E-6C26D51FC85B}" dt="2024-04-05T18:20:32.012" v="10" actId="207"/>
          <ac:spMkLst>
            <pc:docMk/>
            <pc:sldMk cId="3446008333" sldId="257"/>
            <ac:spMk id="36" creationId="{00000000-0000-0000-0000-000000000000}"/>
          </ac:spMkLst>
        </pc:spChg>
        <pc:spChg chg="mod">
          <ac:chgData name="Dylan Bruce" userId="d165b764-2668-468d-b823-335e78cbdb53" providerId="ADAL" clId="{15C5A9DD-FA87-4B1A-996E-6C26D51FC85B}" dt="2024-04-05T18:21:00.195" v="13" actId="208"/>
          <ac:spMkLst>
            <pc:docMk/>
            <pc:sldMk cId="3446008333" sldId="257"/>
            <ac:spMk id="40" creationId="{00000000-0000-0000-0000-000000000000}"/>
          </ac:spMkLst>
        </pc:spChg>
        <pc:spChg chg="mod">
          <ac:chgData name="Dylan Bruce" userId="d165b764-2668-468d-b823-335e78cbdb53" providerId="ADAL" clId="{15C5A9DD-FA87-4B1A-996E-6C26D51FC85B}" dt="2024-04-05T18:20:48.821" v="12" actId="208"/>
          <ac:spMkLst>
            <pc:docMk/>
            <pc:sldMk cId="3446008333" sldId="257"/>
            <ac:spMk id="42" creationId="{00000000-0000-0000-0000-000000000000}"/>
          </ac:spMkLst>
        </pc:spChg>
      </pc:sldChg>
      <pc:sldChg chg="modSp mod">
        <pc:chgData name="Dylan Bruce" userId="d165b764-2668-468d-b823-335e78cbdb53" providerId="ADAL" clId="{15C5A9DD-FA87-4B1A-996E-6C26D51FC85B}" dt="2024-04-11T15:11:26.750" v="32" actId="20577"/>
        <pc:sldMkLst>
          <pc:docMk/>
          <pc:sldMk cId="2209814730" sldId="261"/>
        </pc:sldMkLst>
        <pc:spChg chg="mod">
          <ac:chgData name="Dylan Bruce" userId="d165b764-2668-468d-b823-335e78cbdb53" providerId="ADAL" clId="{15C5A9DD-FA87-4B1A-996E-6C26D51FC85B}" dt="2024-04-11T15:11:26.750" v="32" actId="20577"/>
          <ac:spMkLst>
            <pc:docMk/>
            <pc:sldMk cId="2209814730" sldId="261"/>
            <ac:spMk id="3" creationId="{EA294218-61DA-6209-1252-87C16759B1E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00AEF-292D-DA35-4B6A-F08E8B4EC9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3CCF67-007B-E444-D366-733E590B1E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F5BED-CEA7-5576-2892-10F8ECF51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D551-41B2-4297-86A5-C6E805455A1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AC2DC6-942A-2011-F341-65DF644B1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A51CF-BA39-C1C9-0E1E-8E9369C70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DFD1-8744-4042-9C99-EC9DC44B7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535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7BCAB-8A55-BF92-7C10-BBFD6F5E4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7DE940-0D82-5429-F0D5-4ABC708086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BC6E34-E0BF-A193-8522-BDEEB3DA0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D551-41B2-4297-86A5-C6E805455A1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9DA4A-6523-4C46-5DEE-83F19078E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626CA-8B1D-D578-E2D8-C3F44E8D2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DFD1-8744-4042-9C99-EC9DC44B7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4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BDDEAC-8A8D-331C-DF92-7DFEFAE1FB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5CD607-DC23-0ABB-8E06-739B83486A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91CFD6-0A73-121C-FFE9-AB1E9013B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D551-41B2-4297-86A5-C6E805455A1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B60586-B6EA-9DFC-9A5D-A78B1B60F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75CBA-FC4F-55A1-7AA9-A0BBF2D39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DFD1-8744-4042-9C99-EC9DC44B7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29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D926-1B61-1747-BF40-9A05F7BE8030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6F76-0565-754C-8D98-9CEF447A6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4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D926-1B61-1747-BF40-9A05F7BE8030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6F76-0565-754C-8D98-9CEF447A6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51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D926-1B61-1747-BF40-9A05F7BE8030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6F76-0565-754C-8D98-9CEF447A6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4953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D926-1B61-1747-BF40-9A05F7BE8030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6F76-0565-754C-8D98-9CEF447A6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703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D926-1B61-1747-BF40-9A05F7BE8030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6F76-0565-754C-8D98-9CEF447A6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364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D926-1B61-1747-BF40-9A05F7BE8030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6F76-0565-754C-8D98-9CEF447A6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922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D926-1B61-1747-BF40-9A05F7BE8030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6F76-0565-754C-8D98-9CEF447A6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811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D926-1B61-1747-BF40-9A05F7BE8030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6F76-0565-754C-8D98-9CEF447A6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40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D1E0B-E0D6-2AC8-85DC-9ED25271A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3A370-4C30-1803-517D-827968201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5ED69B-B200-D012-FC22-B98BCBA43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D551-41B2-4297-86A5-C6E805455A1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2503F5-512A-D5EC-65CE-0D58C97AE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0A6E14-526B-72F6-0034-9928910FA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DFD1-8744-4042-9C99-EC9DC44B7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7472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D926-1B61-1747-BF40-9A05F7BE8030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6F76-0565-754C-8D98-9CEF447A6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372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D926-1B61-1747-BF40-9A05F7BE8030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6F76-0565-754C-8D98-9CEF447A6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4527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D926-1B61-1747-BF40-9A05F7BE8030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86F76-0565-754C-8D98-9CEF447A6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74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5D782-F859-47DA-BF43-3076411E2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D1BF15-A2DC-C719-1401-8B85D7B6D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7407B-3E81-5BB4-4D2E-03AB942E9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D551-41B2-4297-86A5-C6E805455A1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EBB23-13A8-2B1A-B771-E4C2859F6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ED77C-224A-0410-CBF1-2C3BC2F8B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DFD1-8744-4042-9C99-EC9DC44B7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737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6DFB7-A978-C314-C23A-6B1166640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9D104-6866-28B3-5A2E-6D281560E3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239EA3-270C-6E1B-FD83-AFA6A6AC50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8276FA-16D9-E150-0248-7E0319617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D551-41B2-4297-86A5-C6E805455A1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263A20-A584-7E68-E315-BD411A91A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763046-E56B-9ACD-FB3B-682BB883D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DFD1-8744-4042-9C99-EC9DC44B7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190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A292E-8CE3-CF68-3D1E-4F1BA0FC4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8125DD-2B3F-8FA5-689D-E8E78F374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03CB76-D290-C4E0-EF19-4B2186FE8B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6F6919-AC89-4375-11B5-8078ACD6B4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3E77D6-D48E-CFC5-6922-6642F9DFCB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7AC66A-02A6-BD0E-C931-FA1DFB995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D551-41B2-4297-86A5-C6E805455A1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E25A69-75B9-3292-3CEB-8C3DF1D27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C10669-FBC7-3C8F-F4E4-4DC646516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DFD1-8744-4042-9C99-EC9DC44B7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850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EE44D-ACE5-070E-F22B-8FA1B2BEC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65FCF5-889F-EC29-EB25-D3F4D1670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D551-41B2-4297-86A5-C6E805455A1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E0E1BA-E92D-0EC0-E798-726641EB0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9C5BED-81B0-90A5-EBF3-074659054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DFD1-8744-4042-9C99-EC9DC44B7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35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10322C-57E1-9150-D860-6AA5D34FC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D551-41B2-4297-86A5-C6E805455A1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9389ED-80A1-CC46-CCAC-2AE3C354F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84E3F1-52E1-B9A8-88AE-DB6B02FE1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DFD1-8744-4042-9C99-EC9DC44B7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52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BCF42-D0F4-3879-65D0-01DBA5D94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76325-C622-5BEE-2FC1-A79438C55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E8BD6B-58F3-3560-328B-A29144070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06FEE2-C188-2BA2-DFEF-2107CAA63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D551-41B2-4297-86A5-C6E805455A1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599158-12BF-1897-5C76-1ECA37B19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0A88BC-A74D-7D71-8C0B-81DF4B4FD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DFD1-8744-4042-9C99-EC9DC44B7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141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BE734-025D-8584-0D49-A06A2A18B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391285-A9C6-2C82-B904-F649B4776A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009ED0-649B-D9A2-DACF-09EF39163C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E91360-1EA2-DD05-FC89-A6D3520A8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3D551-41B2-4297-86A5-C6E805455A1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30A479-E12F-3E82-49A3-1B067E94B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96F2F9-ED22-8125-CF29-6C405F8F3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9DFD1-8744-4042-9C99-EC9DC44B7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41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358C6F-C8B9-9B68-32A8-C207D61FA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315897-0D35-5C47-61B1-5705842B7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E3924-A8D7-A265-ABBD-AE9DAEBCBF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383D551-41B2-4297-86A5-C6E805455A1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5AED1-55ED-EA89-6365-E3B96C34AD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B470B-AA8D-70EB-A05E-66F65B6CD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1B9DFD1-8744-4042-9C99-EC9DC44B7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685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CD926-1B61-1747-BF40-9A05F7BE8030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86F76-0565-754C-8D98-9CEF447A6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063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929C53-B21C-6E04-135B-E670C33A95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3442" y="921715"/>
            <a:ext cx="5163022" cy="2635993"/>
          </a:xfrm>
        </p:spPr>
        <p:txBody>
          <a:bodyPr anchor="b">
            <a:normAutofit/>
          </a:bodyPr>
          <a:lstStyle/>
          <a:p>
            <a:pPr algn="l"/>
            <a:r>
              <a:rPr lang="en-US" sz="4800"/>
              <a:t>Vermont Mental Health Professional Licensing Study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12192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4022220"/>
            <a:ext cx="815339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12253472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D21E66-A4E4-33F9-F0E9-5EBA80F12F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3442" y="4541262"/>
            <a:ext cx="4662957" cy="1783337"/>
          </a:xfrm>
        </p:spPr>
        <p:txBody>
          <a:bodyPr anchor="t">
            <a:normAutofit fontScale="92500" lnSpcReduction="20000"/>
          </a:bodyPr>
          <a:lstStyle/>
          <a:p>
            <a:pPr algn="l"/>
            <a:r>
              <a:rPr lang="en-US" sz="2800" b="1">
                <a:solidFill>
                  <a:srgbClr val="FFFFFF"/>
                </a:solidFill>
              </a:rPr>
              <a:t>SOAR Analysis</a:t>
            </a:r>
          </a:p>
          <a:p>
            <a:pPr marL="342900" indent="-34290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>
                <a:solidFill>
                  <a:srgbClr val="FFFFFF"/>
                </a:solidFill>
              </a:rPr>
              <a:t>Strengths </a:t>
            </a:r>
          </a:p>
          <a:p>
            <a:pPr marL="342900" indent="-34290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>
                <a:solidFill>
                  <a:srgbClr val="FFFFFF"/>
                </a:solidFill>
              </a:rPr>
              <a:t>Opportunities </a:t>
            </a:r>
          </a:p>
          <a:p>
            <a:pPr marL="342900" indent="-34290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>
                <a:solidFill>
                  <a:srgbClr val="FFFFFF"/>
                </a:solidFill>
              </a:rPr>
              <a:t>Aspirations </a:t>
            </a:r>
          </a:p>
          <a:p>
            <a:pPr marL="342900" indent="-34290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>
                <a:solidFill>
                  <a:srgbClr val="FFFFFF"/>
                </a:solidFill>
              </a:rPr>
              <a:t>Results</a:t>
            </a: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44D25D38-82E2-5EEE-158E-5CA6A687E5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907" y="658489"/>
            <a:ext cx="5163022" cy="5163022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12191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57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5F425-E574-E50E-545B-59B082A18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Strengths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94218-61DA-6209-1252-87C16759B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-US" i="1">
                <a:effectLst/>
                <a:ea typeface="Comic Sans MS" panose="030F0702030302020204" pitchFamily="66" charset="0"/>
                <a:cs typeface="Comic Sans MS" panose="030F0702030302020204" pitchFamily="66" charset="0"/>
              </a:rPr>
              <a:t>What successes can we build on?</a:t>
            </a:r>
            <a:endParaRPr lang="en-US">
              <a:effectLst/>
              <a:ea typeface="Arial" panose="020B0604020202020204" pitchFamily="34" charset="0"/>
            </a:endParaRPr>
          </a:p>
          <a:p>
            <a:pPr marL="342900" marR="0" lvl="0" indent="-34290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95D46"/>
              </a:buClr>
              <a:buSzPts val="1800"/>
              <a:buFont typeface="+mj-lt"/>
              <a:buAutoNum type="arabicPeriod"/>
            </a:pPr>
            <a:endParaRPr lang="en-US" sz="1800" u="none" strike="noStrike">
              <a:effectLst/>
              <a:ea typeface="Comic Sans MS" panose="030F0702030302020204" pitchFamily="66" charset="0"/>
              <a:cs typeface="Comic Sans MS" panose="030F0702030302020204" pitchFamily="66" charset="0"/>
            </a:endParaRPr>
          </a:p>
          <a:p>
            <a:pPr marL="342900" marR="0" lvl="0" indent="-34290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+mj-lt"/>
              <a:buAutoNum type="arabicPeriod"/>
            </a:pPr>
            <a:r>
              <a:rPr lang="en-US" sz="2000">
                <a:ea typeface="Comic Sans MS" panose="030F0702030302020204" pitchFamily="66" charset="0"/>
                <a:cs typeface="Comic Sans MS" panose="030F0702030302020204" pitchFamily="66" charset="0"/>
              </a:rPr>
              <a:t>What do Vermont’s rules/regulations do best?</a:t>
            </a:r>
          </a:p>
          <a:p>
            <a:pPr marL="342900" marR="0" lvl="0" indent="-34290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+mj-lt"/>
              <a:buAutoNum type="arabicPeriod"/>
            </a:pPr>
            <a:r>
              <a:rPr lang="en-US" sz="2000">
                <a:ea typeface="Comic Sans MS" panose="030F0702030302020204" pitchFamily="66" charset="0"/>
                <a:cs typeface="Comic Sans MS" panose="030F0702030302020204" pitchFamily="66" charset="0"/>
              </a:rPr>
              <a:t>Is there anything that makes </a:t>
            </a:r>
            <a:r>
              <a:rPr lang="en-US" sz="2000" u="none" strike="noStrike">
                <a:effectLst/>
                <a:ea typeface="Comic Sans MS" panose="030F0702030302020204" pitchFamily="66" charset="0"/>
                <a:cs typeface="Comic Sans MS" panose="030F0702030302020204" pitchFamily="66" charset="0"/>
              </a:rPr>
              <a:t>Vermont’s current rules/regulations unique? </a:t>
            </a:r>
          </a:p>
          <a:p>
            <a:pPr marL="342900" marR="0" lvl="0" indent="-34290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+mj-lt"/>
              <a:buAutoNum type="arabicPeriod"/>
            </a:pPr>
            <a:r>
              <a:rPr lang="en-US" sz="2000" u="none" strike="noStrike">
                <a:effectLst/>
                <a:ea typeface="Comic Sans MS" panose="030F0702030302020204" pitchFamily="66" charset="0"/>
                <a:cs typeface="Comic Sans MS" panose="030F0702030302020204" pitchFamily="66" charset="0"/>
              </a:rPr>
              <a:t>How do these strengths address </a:t>
            </a:r>
            <a:r>
              <a:rPr lang="en-US" sz="2000">
                <a:ea typeface="Comic Sans MS" panose="030F0702030302020204" pitchFamily="66" charset="0"/>
                <a:cs typeface="Comic Sans MS" panose="030F0702030302020204" pitchFamily="66" charset="0"/>
              </a:rPr>
              <a:t>the </a:t>
            </a:r>
            <a:r>
              <a:rPr lang="en-US" sz="2000" u="none" strike="noStrike">
                <a:effectLst/>
                <a:ea typeface="Comic Sans MS" panose="030F0702030302020204" pitchFamily="66" charset="0"/>
                <a:cs typeface="Comic Sans MS" panose="030F0702030302020204" pitchFamily="66" charset="0"/>
              </a:rPr>
              <a:t>current needs of the mental healthcare environment?</a:t>
            </a:r>
            <a:endParaRPr lang="en-US" sz="2000" u="none" strike="noStrike">
              <a:effectLst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79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5F425-E574-E50E-545B-59B082A18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94218-61DA-6209-1252-87C16759B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 dirty="0">
                <a:effectLst/>
                <a:ea typeface="Comic Sans MS" panose="030F0702030302020204" pitchFamily="66" charset="0"/>
                <a:cs typeface="Comic Sans MS" panose="030F0702030302020204" pitchFamily="66" charset="0"/>
              </a:rPr>
              <a:t>What challenges can we leverage into opportunities –</a:t>
            </a:r>
            <a:r>
              <a:rPr lang="en-US" i="1" dirty="0">
                <a:ea typeface="Comic Sans MS" panose="030F0702030302020204" pitchFamily="66" charset="0"/>
                <a:cs typeface="Comic Sans MS" panose="030F0702030302020204" pitchFamily="66" charset="0"/>
              </a:rPr>
              <a:t> what do</a:t>
            </a:r>
            <a:r>
              <a:rPr lang="en-US" i="1" dirty="0">
                <a:effectLst/>
                <a:ea typeface="Comic Sans MS" panose="030F0702030302020204" pitchFamily="66" charset="0"/>
                <a:cs typeface="Comic Sans MS" panose="030F0702030302020204" pitchFamily="66" charset="0"/>
              </a:rPr>
              <a:t> stakeholders want?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ea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u="none" strike="noStrike" dirty="0">
                <a:effectLst/>
                <a:ea typeface="Comic Sans MS" panose="030F0702030302020204" pitchFamily="66" charset="0"/>
                <a:cs typeface="Comic Sans MS" panose="030F0702030302020204" pitchFamily="66" charset="0"/>
              </a:rPr>
              <a:t>Who are our current stakeholders? </a:t>
            </a:r>
          </a:p>
          <a:p>
            <a:pPr marL="342900" indent="-3429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000" u="none" strike="noStrike" dirty="0">
                <a:effectLst/>
                <a:ea typeface="Comic Sans MS" panose="030F0702030302020204" pitchFamily="66" charset="0"/>
                <a:cs typeface="Comic Sans MS" panose="030F0702030302020204" pitchFamily="66" charset="0"/>
              </a:rPr>
              <a:t>Who are possible new stakeholders?</a:t>
            </a:r>
          </a:p>
          <a:p>
            <a:pPr marL="342900" indent="-3429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000" dirty="0">
                <a:ea typeface="Arial" panose="020B0604020202020204" pitchFamily="34" charset="0"/>
              </a:rPr>
              <a:t>What are the greatest challenges stakeholders face with Vermont’s rules and regulations? </a:t>
            </a:r>
          </a:p>
          <a:p>
            <a:pPr marL="342900" indent="-3429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000" u="none" strike="noStrike" dirty="0">
                <a:effectLst/>
                <a:ea typeface="Arial" panose="020B0604020202020204" pitchFamily="34" charset="0"/>
              </a:rPr>
              <a:t>What are possible solutions or entirely new regulatory opportunities to consider?</a:t>
            </a:r>
          </a:p>
          <a:p>
            <a:pPr marL="342900" marR="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000" u="none" strike="noStrike" dirty="0">
                <a:effectLst/>
                <a:ea typeface="Comic Sans MS" panose="030F0702030302020204" pitchFamily="66" charset="0"/>
                <a:cs typeface="Comic Sans MS" panose="030F0702030302020204" pitchFamily="66" charset="0"/>
              </a:rPr>
              <a:t>What new capacity (skills, mindset, knowledge) do we need to move forward?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+mj-lt"/>
              <a:buAutoNum type="arabicPeriod"/>
            </a:pPr>
            <a:r>
              <a:rPr lang="en-US" sz="2000" u="none" strike="noStrike" dirty="0">
                <a:effectLst/>
                <a:ea typeface="Comic Sans MS" panose="030F0702030302020204" pitchFamily="66" charset="0"/>
                <a:cs typeface="Comic Sans MS" panose="030F0702030302020204" pitchFamily="66" charset="0"/>
              </a:rPr>
              <a:t>What are the top three opportunities on which OPR/Boards should focus our efforts?</a:t>
            </a:r>
            <a:endParaRPr lang="en-US" sz="2000" u="none" strike="noStrike" dirty="0">
              <a:effectLst/>
              <a:ea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61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5F425-E574-E50E-545B-59B082A18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Aspirations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94218-61DA-6209-1252-87C16759B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 dirty="0">
                <a:effectLst/>
                <a:ea typeface="Comic Sans MS" panose="030F0702030302020204" pitchFamily="66" charset="0"/>
                <a:cs typeface="Comic Sans MS" panose="030F0702030302020204" pitchFamily="66" charset="0"/>
              </a:rPr>
              <a:t>What are our core values and how should they be reflected in the future? 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ea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u="none" strike="noStrike" dirty="0">
                <a:effectLst/>
                <a:ea typeface="Comic Sans MS" panose="030F0702030302020204" pitchFamily="66" charset="0"/>
                <a:cs typeface="Comic Sans MS" panose="030F0702030302020204" pitchFamily="66" charset="0"/>
              </a:rPr>
              <a:t>What considerations are most important for the regulation of mental health professions?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u="none" strike="noStrike" dirty="0">
                <a:effectLst/>
                <a:ea typeface="Comic Sans MS" panose="030F0702030302020204" pitchFamily="66" charset="0"/>
                <a:cs typeface="Comic Sans MS" panose="030F0702030302020204" pitchFamily="66" charset="0"/>
              </a:rPr>
              <a:t>What does success look like in the </a:t>
            </a:r>
            <a:r>
              <a:rPr lang="en-US" sz="2000" dirty="0">
                <a:ea typeface="Comic Sans MS" panose="030F0702030302020204" pitchFamily="66" charset="0"/>
                <a:cs typeface="Comic Sans MS" panose="030F0702030302020204" pitchFamily="66" charset="0"/>
              </a:rPr>
              <a:t>regulation of mental health professions? </a:t>
            </a:r>
            <a:endParaRPr lang="en-US" sz="2000" u="none" strike="noStrike" dirty="0">
              <a:effectLst/>
              <a:ea typeface="Comic Sans MS" panose="030F0702030302020204" pitchFamily="66" charset="0"/>
              <a:cs typeface="Comic Sans MS" panose="030F0702030302020204" pitchFamily="66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u="none" strike="noStrike" dirty="0">
                <a:effectLst/>
                <a:ea typeface="Comic Sans MS" panose="030F0702030302020204" pitchFamily="66" charset="0"/>
                <a:cs typeface="Comic Sans MS" panose="030F0702030302020204" pitchFamily="66" charset="0"/>
              </a:rPr>
              <a:t>What’s a small rule/regulation change we could make right now toward this end?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>
                <a:ea typeface="Arial" panose="020B0604020202020204" pitchFamily="34" charset="0"/>
              </a:rPr>
              <a:t>What’s a big rule/regulatory change that we should consider towards this end?</a:t>
            </a:r>
            <a:endParaRPr lang="en-US" sz="2000" u="none" strike="noStrike">
              <a:effectLst/>
              <a:ea typeface="Arial" panose="020B0604020202020204" pitchFamily="34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09814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5F425-E574-E50E-545B-59B082A18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94218-61DA-6209-1252-87C16759B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>
                <a:effectLst/>
                <a:ea typeface="Comic Sans MS" panose="030F0702030302020204" pitchFamily="66" charset="0"/>
                <a:cs typeface="Comic Sans MS" panose="030F0702030302020204" pitchFamily="66" charset="0"/>
              </a:rPr>
              <a:t>How do we know if we are succeeding?</a:t>
            </a:r>
            <a:endParaRPr lang="en-US">
              <a:effectLst/>
              <a:ea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>
                <a:effectLst/>
                <a:ea typeface="Comic Sans MS" panose="030F0702030302020204" pitchFamily="66" charset="0"/>
                <a:cs typeface="Comic Sans MS" panose="030F0702030302020204" pitchFamily="66" charset="0"/>
              </a:rPr>
              <a:t> </a:t>
            </a:r>
            <a:endParaRPr lang="en-US" sz="1800">
              <a:effectLst/>
              <a:ea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</a:pPr>
            <a:r>
              <a:rPr lang="en-US" sz="1800">
                <a:effectLst/>
                <a:ea typeface="Comic Sans MS" panose="030F0702030302020204" pitchFamily="66" charset="0"/>
                <a:cs typeface="Comic Sans MS" panose="030F0702030302020204" pitchFamily="66" charset="0"/>
              </a:rPr>
              <a:t>What measurable results would indicate </a:t>
            </a:r>
            <a:r>
              <a:rPr lang="en-US" sz="1800">
                <a:ea typeface="Comic Sans MS" panose="030F0702030302020204" pitchFamily="66" charset="0"/>
                <a:cs typeface="Comic Sans MS" panose="030F0702030302020204" pitchFamily="66" charset="0"/>
              </a:rPr>
              <a:t>that </a:t>
            </a:r>
            <a:r>
              <a:rPr lang="en-US" sz="1800">
                <a:effectLst/>
                <a:ea typeface="Comic Sans MS" panose="030F0702030302020204" pitchFamily="66" charset="0"/>
                <a:cs typeface="Comic Sans MS" panose="030F0702030302020204" pitchFamily="66" charset="0"/>
              </a:rPr>
              <a:t>we achieved our goals?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</a:pPr>
            <a:r>
              <a:rPr lang="en-US" sz="1800">
                <a:effectLst/>
                <a:ea typeface="Comic Sans MS" panose="030F0702030302020204" pitchFamily="66" charset="0"/>
                <a:cs typeface="Comic Sans MS" panose="030F0702030302020204" pitchFamily="66" charset="0"/>
              </a:rPr>
              <a:t>What resources would we need to assess our efforts?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</a:pPr>
            <a:endParaRPr lang="en-US" sz="1800">
              <a:effectLst/>
              <a:ea typeface="Comic Sans MS" panose="030F0702030302020204" pitchFamily="66" charset="0"/>
              <a:cs typeface="Comic Sans MS" panose="030F0702030302020204" pitchFamily="66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endParaRPr lang="en-US" sz="1800">
              <a:effectLst/>
              <a:ea typeface="Arial" panose="020B0604020202020204" pitchFamily="34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85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6156278" y="3527690"/>
            <a:ext cx="5669280" cy="3097275"/>
          </a:xfrm>
          <a:prstGeom prst="rect">
            <a:avLst/>
          </a:prstGeom>
          <a:ln w="19050">
            <a:solidFill>
              <a:srgbClr val="6B88BD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66438" y="3527690"/>
            <a:ext cx="5664764" cy="3097275"/>
          </a:xfrm>
          <a:prstGeom prst="rect">
            <a:avLst/>
          </a:prstGeom>
          <a:ln w="19050">
            <a:solidFill>
              <a:srgbClr val="2BB67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8BC145">
                  <a:lumMod val="40000"/>
                  <a:lumOff val="6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156278" y="257113"/>
            <a:ext cx="5669280" cy="3097275"/>
          </a:xfrm>
          <a:prstGeom prst="rect">
            <a:avLst/>
          </a:prstGeom>
          <a:ln w="19050">
            <a:solidFill>
              <a:srgbClr val="09A7D8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66438" y="257113"/>
            <a:ext cx="5664764" cy="3097275"/>
          </a:xfrm>
          <a:prstGeom prst="rect">
            <a:avLst/>
          </a:prstGeom>
          <a:ln w="19050">
            <a:solidFill>
              <a:srgbClr val="FFCA2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156278" y="3524311"/>
            <a:ext cx="5669280" cy="1184873"/>
          </a:xfrm>
          <a:prstGeom prst="rect">
            <a:avLst/>
          </a:prstGeom>
          <a:solidFill>
            <a:srgbClr val="6B88BD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66438" y="3524311"/>
            <a:ext cx="5664764" cy="1184873"/>
          </a:xfrm>
          <a:prstGeom prst="rect">
            <a:avLst/>
          </a:prstGeom>
          <a:solidFill>
            <a:srgbClr val="2BB673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56279" y="261363"/>
            <a:ext cx="5669280" cy="1184873"/>
          </a:xfrm>
          <a:prstGeom prst="rect">
            <a:avLst/>
          </a:prstGeom>
          <a:solidFill>
            <a:srgbClr val="09A7D8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6438" y="261362"/>
            <a:ext cx="5664764" cy="1184873"/>
          </a:xfrm>
          <a:prstGeom prst="rect">
            <a:avLst/>
          </a:prstGeom>
          <a:solidFill>
            <a:srgbClr val="FFCA2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64192" y="251507"/>
            <a:ext cx="56647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Proxima Nova Condensed Extrabold" charset="0"/>
                <a:ea typeface="Proxima Nova Condensed Extrabold" charset="0"/>
                <a:cs typeface="Proxima Nova Condensed Extrabold" charset="0"/>
              </a:rPr>
              <a:t>Strengths</a:t>
            </a: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Proxima Nova Condensed Extrabold" charset="0"/>
              <a:ea typeface="Proxima Nova Condensed Extrabold" charset="0"/>
              <a:cs typeface="Proxima Nova Condensed Extrabold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84878" y="251507"/>
            <a:ext cx="5212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Proxima Nova Condensed Extrabold" charset="0"/>
                <a:ea typeface="Proxima Nova Condensed Extrabold" charset="0"/>
                <a:cs typeface="Proxima Nova Condensed Extrabold" charset="0"/>
              </a:rPr>
              <a:t>Opportunities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64192" y="3538039"/>
            <a:ext cx="56647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Proxima Nova Condensed Extrabold" charset="0"/>
                <a:ea typeface="Proxima Nova Condensed Extrabold" charset="0"/>
                <a:cs typeface="Proxima Nova Condensed Extrabold" charset="0"/>
              </a:rPr>
              <a:t>Aspirations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384878" y="3538039"/>
            <a:ext cx="5212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Proxima Nova Condensed Extrabold" charset="0"/>
                <a:ea typeface="Proxima Nova Condensed Extrabold" charset="0"/>
                <a:cs typeface="Proxima Nova Condensed Extrabold" charset="0"/>
              </a:rPr>
              <a:t>Results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00326" y="591572"/>
            <a:ext cx="5664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marR="0" lvl="0" indent="-1825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Proxima Nova Condensed" charset="0"/>
                <a:ea typeface="Proxima Nova Condensed" charset="0"/>
                <a:cs typeface="Proxima Nova Condensed" charset="0"/>
              </a:rPr>
              <a:t>What are our greatest strengths?</a:t>
            </a:r>
          </a:p>
          <a:p>
            <a:pPr marL="182563" marR="0" lvl="0" indent="-1825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Proxima Nova Condensed" charset="0"/>
                <a:ea typeface="Proxima Nova Condensed" charset="0"/>
                <a:cs typeface="Proxima Nova Condensed" charset="0"/>
              </a:rPr>
              <a:t>What makes us unique?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156279" y="591573"/>
            <a:ext cx="5669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marR="0" lvl="0" indent="-1825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Proxima Nova Condensed" charset="0"/>
                <a:ea typeface="Proxima Nova Condensed" charset="0"/>
                <a:cs typeface="Proxima Nova Condensed" charset="0"/>
              </a:rPr>
              <a:t>What </a:t>
            </a:r>
            <a:r>
              <a:rPr lang="en-US" sz="1400">
                <a:solidFill>
                  <a:srgbClr val="E7E6E6">
                    <a:lumMod val="25000"/>
                  </a:srgbClr>
                </a:solidFill>
                <a:latin typeface="Proxima Nova Condensed" charset="0"/>
                <a:ea typeface="Proxima Nova Condensed" charset="0"/>
                <a:cs typeface="Proxima Nova Condensed" charset="0"/>
              </a:rPr>
              <a:t>challenges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Proxima Nova Condensed" charset="0"/>
                <a:ea typeface="Proxima Nova Condensed" charset="0"/>
                <a:cs typeface="Proxima Nova Condensed" charset="0"/>
              </a:rPr>
              <a:t> can we address as opportunities?</a:t>
            </a:r>
          </a:p>
          <a:p>
            <a:pPr marL="182563" marR="0" lvl="0" indent="-1825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Proxima Nova Condensed" charset="0"/>
                <a:ea typeface="Proxima Nova Condensed" charset="0"/>
                <a:cs typeface="Proxima Nova Condensed" charset="0"/>
              </a:rPr>
              <a:t>What opportunities can we </a:t>
            </a:r>
            <a:r>
              <a:rPr lang="en-US" sz="1400">
                <a:solidFill>
                  <a:srgbClr val="E7E6E6">
                    <a:lumMod val="25000"/>
                  </a:srgbClr>
                </a:solidFill>
                <a:latin typeface="Proxima Nova Condensed" charset="0"/>
                <a:ea typeface="Proxima Nova Condensed" charset="0"/>
                <a:cs typeface="Proxima Nova Condensed" charset="0"/>
              </a:rPr>
              <a:t>convert to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Proxima Nova Condensed" charset="0"/>
                <a:ea typeface="Proxima Nova Condensed" charset="0"/>
                <a:cs typeface="Proxima Nova Condensed" charset="0"/>
              </a:rPr>
              <a:t> successes?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87156" y="3907140"/>
            <a:ext cx="5664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marR="0" lvl="0" indent="-1825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Proxima Nova Condensed" charset="0"/>
                <a:ea typeface="Proxima Nova Condensed" charset="0"/>
                <a:cs typeface="Proxima Nova Condensed" charset="0"/>
              </a:rPr>
              <a:t>What </a:t>
            </a:r>
            <a:r>
              <a:rPr lang="en-US" sz="1400">
                <a:solidFill>
                  <a:srgbClr val="E7E6E6">
                    <a:lumMod val="25000"/>
                  </a:srgbClr>
                </a:solidFill>
                <a:latin typeface="Proxima Nova Condensed" charset="0"/>
                <a:ea typeface="Proxima Nova Condensed" charset="0"/>
                <a:cs typeface="Proxima Nova Condensed" charset="0"/>
              </a:rPr>
              <a:t>are our core values?</a:t>
            </a:r>
          </a:p>
          <a:p>
            <a:pPr marL="182563" marR="0" lvl="0" indent="-1825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Proxima Nova Condensed" charset="0"/>
                <a:ea typeface="Proxima Nova Condensed" charset="0"/>
                <a:cs typeface="Proxima Nova Condensed" charset="0"/>
              </a:rPr>
              <a:t>What does success look like</a:t>
            </a:r>
            <a:r>
              <a:rPr lang="en-US" sz="1400">
                <a:solidFill>
                  <a:srgbClr val="E7E6E6">
                    <a:lumMod val="25000"/>
                  </a:srgbClr>
                </a:solidFill>
                <a:latin typeface="Proxima Nova Condensed" charset="0"/>
                <a:ea typeface="Proxima Nova Condensed" charset="0"/>
                <a:cs typeface="Proxima Nova Condensed" charset="0"/>
              </a:rPr>
              <a:t> in the future? 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Proxima Nova Condensed" charset="0"/>
              <a:ea typeface="Proxima Nova Condensed" charset="0"/>
              <a:cs typeface="Proxima Nova Condensed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156282" y="3864637"/>
            <a:ext cx="5669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563" marR="0" lvl="0" indent="-1825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Proxima Nova Condensed" charset="0"/>
                <a:ea typeface="Proxima Nova Condensed" charset="0"/>
                <a:cs typeface="Proxima Nova Condensed" charset="0"/>
              </a:rPr>
              <a:t>How do we translate our vision of success into tangible outcomes?</a:t>
            </a:r>
          </a:p>
          <a:p>
            <a:pPr marL="182563" indent="-182563">
              <a:buFont typeface="Arial" charset="0"/>
              <a:buChar char="•"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Proxima Nova Condensed" charset="0"/>
                <a:ea typeface="Proxima Nova Condensed" charset="0"/>
                <a:cs typeface="Proxima Nova Condensed" charset="0"/>
              </a:rPr>
              <a:t>How can we best measure the results of our efforts?</a:t>
            </a:r>
          </a:p>
        </p:txBody>
      </p:sp>
    </p:spTree>
    <p:extLst>
      <p:ext uri="{BB962C8B-B14F-4D97-AF65-F5344CB8AC3E}">
        <p14:creationId xmlns:p14="http://schemas.microsoft.com/office/powerpoint/2010/main" val="3446008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FE77231E11D943B4A9A3E21D2D631C" ma:contentTypeVersion="19" ma:contentTypeDescription="Create a new document." ma:contentTypeScope="" ma:versionID="7ac51f24448f55d2b825aae21e33a81a">
  <xsd:schema xmlns:xsd="http://www.w3.org/2001/XMLSchema" xmlns:xs="http://www.w3.org/2001/XMLSchema" xmlns:p="http://schemas.microsoft.com/office/2006/metadata/properties" xmlns:ns1="http://schemas.microsoft.com/sharepoint/v3" xmlns:ns2="fa183bd7-bcfa-44ed-a537-3bf551eaaa54" xmlns:ns3="83c9a996-c187-4036-9022-0b27f7bfaa9a" targetNamespace="http://schemas.microsoft.com/office/2006/metadata/properties" ma:root="true" ma:fieldsID="f2851c953bb067f745fe3cfbff6a2c58" ns1:_="" ns2:_="" ns3:_="">
    <xsd:import namespace="http://schemas.microsoft.com/sharepoint/v3"/>
    <xsd:import namespace="fa183bd7-bcfa-44ed-a537-3bf551eaaa54"/>
    <xsd:import namespace="83c9a996-c187-4036-9022-0b27f7bfaa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183bd7-bcfa-44ed-a537-3bf551eaaa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Status" ma:index="18" nillable="true" ma:displayName="Status" ma:default="Teams" ma:description="Describes how far along the ingest process this document currently is" ma:format="Dropdown" ma:internalName="Status">
      <xsd:simpleType>
        <xsd:restriction base="dms:Choice">
          <xsd:enumeration value="Teams"/>
          <xsd:enumeration value="Staging area"/>
          <xsd:enumeration value="VT-ReTain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b405ef0-1b2e-414d-886f-c62305e7680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c9a996-c187-4036-9022-0b27f7bfaa9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f67c4cf-d411-4a6f-9cc0-8ae2d2d270bf}" ma:internalName="TaxCatchAll" ma:showField="CatchAllData" ma:web="83c9a996-c187-4036-9022-0b27f7bfaa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fa183bd7-bcfa-44ed-a537-3bf551eaaa54">
      <Terms xmlns="http://schemas.microsoft.com/office/infopath/2007/PartnerControls"/>
    </lcf76f155ced4ddcb4097134ff3c332f>
    <TaxCatchAll xmlns="83c9a996-c187-4036-9022-0b27f7bfaa9a" xsi:nil="true"/>
    <_ip_UnifiedCompliancePolicyProperties xmlns="http://schemas.microsoft.com/sharepoint/v3" xsi:nil="true"/>
    <Status xmlns="fa183bd7-bcfa-44ed-a537-3bf551eaaa54">Teams</Status>
  </documentManagement>
</p:properties>
</file>

<file path=customXml/itemProps1.xml><?xml version="1.0" encoding="utf-8"?>
<ds:datastoreItem xmlns:ds="http://schemas.openxmlformats.org/officeDocument/2006/customXml" ds:itemID="{5DBBBF99-16BF-4ECA-BF98-10A8FE741C7C}">
  <ds:schemaRefs>
    <ds:schemaRef ds:uri="83c9a996-c187-4036-9022-0b27f7bfaa9a"/>
    <ds:schemaRef ds:uri="fa183bd7-bcfa-44ed-a537-3bf551eaaa5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B805B8B-80C0-4AD0-8413-FA852DF94B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51C9EE-BF17-4589-A6B9-4D6D5EE2FF69}">
  <ds:schemaRefs>
    <ds:schemaRef ds:uri="http://purl.org/dc/dcmitype/"/>
    <ds:schemaRef ds:uri="http://schemas.microsoft.com/office/2006/documentManagement/types"/>
    <ds:schemaRef ds:uri="http://schemas.microsoft.com/sharepoint/v3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83c9a996-c187-4036-9022-0b27f7bfaa9a"/>
    <ds:schemaRef ds:uri="http://schemas.openxmlformats.org/package/2006/metadata/core-properties"/>
    <ds:schemaRef ds:uri="fa183bd7-bcfa-44ed-a537-3bf551eaaa5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Aptos</vt:lpstr>
      <vt:lpstr>Aptos Display</vt:lpstr>
      <vt:lpstr>Arial</vt:lpstr>
      <vt:lpstr>Calibri</vt:lpstr>
      <vt:lpstr>Calibri Light</vt:lpstr>
      <vt:lpstr>Comic Sans MS</vt:lpstr>
      <vt:lpstr>Open Sans</vt:lpstr>
      <vt:lpstr>Proxima Nova Condensed</vt:lpstr>
      <vt:lpstr>Proxima Nova Condensed Extrabold</vt:lpstr>
      <vt:lpstr>Office Theme</vt:lpstr>
      <vt:lpstr>1_Office Theme</vt:lpstr>
      <vt:lpstr>Vermont Mental Health Professional Licensing Study</vt:lpstr>
      <vt:lpstr>Strengths</vt:lpstr>
      <vt:lpstr>Opportunities</vt:lpstr>
      <vt:lpstr>Aspirations</vt:lpstr>
      <vt:lpstr>Results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Vermont Mental Health Professional Licensing Study</dc:title>
  <dc:creator>Bruce, Dylan</dc:creator>
  <cp:lastModifiedBy>Dylan Bruce</cp:lastModifiedBy>
  <cp:revision>1</cp:revision>
  <dcterms:created xsi:type="dcterms:W3CDTF">2024-04-05T13:29:06Z</dcterms:created>
  <dcterms:modified xsi:type="dcterms:W3CDTF">2024-04-11T15:11:35Z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0x01010094FE77231E11D943B4A9A3E21D2D631C</vt:lpwstr>
  </property>
  <property fmtid="{D5CDD505-2E9C-101B-9397-08002B2CF9AE}" pid="3" name="MediaServiceImageTags">
    <vt:lpwstr/>
  </property>
</Properties>
</file>