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6" r:id="rId5"/>
    <p:sldId id="320" r:id="rId6"/>
    <p:sldId id="285" r:id="rId7"/>
    <p:sldId id="315" r:id="rId8"/>
    <p:sldId id="304" r:id="rId9"/>
    <p:sldId id="306" r:id="rId10"/>
    <p:sldId id="312" r:id="rId11"/>
    <p:sldId id="30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F69B85-DDFA-4F18-AD1F-ED12555A7F06}" v="1" dt="2023-12-08T14:01:15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, Dylan" userId="d165b764-2668-468d-b823-335e78cbdb53" providerId="ADAL" clId="{93F69B85-DDFA-4F18-AD1F-ED12555A7F06}"/>
    <pc:docChg chg="undo custSel delSld modSld sldOrd">
      <pc:chgData name="Bruce, Dylan" userId="d165b764-2668-468d-b823-335e78cbdb53" providerId="ADAL" clId="{93F69B85-DDFA-4F18-AD1F-ED12555A7F06}" dt="2023-12-12T18:45:39.757" v="299"/>
      <pc:docMkLst>
        <pc:docMk/>
      </pc:docMkLst>
      <pc:sldChg chg="modSp mod">
        <pc:chgData name="Bruce, Dylan" userId="d165b764-2668-468d-b823-335e78cbdb53" providerId="ADAL" clId="{93F69B85-DDFA-4F18-AD1F-ED12555A7F06}" dt="2023-12-08T14:00:46.705" v="1" actId="1076"/>
        <pc:sldMkLst>
          <pc:docMk/>
          <pc:sldMk cId="3778337684" sldId="285"/>
        </pc:sldMkLst>
        <pc:spChg chg="mod">
          <ac:chgData name="Bruce, Dylan" userId="d165b764-2668-468d-b823-335e78cbdb53" providerId="ADAL" clId="{93F69B85-DDFA-4F18-AD1F-ED12555A7F06}" dt="2023-12-08T14:00:46.705" v="1" actId="1076"/>
          <ac:spMkLst>
            <pc:docMk/>
            <pc:sldMk cId="3778337684" sldId="285"/>
            <ac:spMk id="17" creationId="{D4D423A1-D2D6-E384-4B7E-C3E0D137CE02}"/>
          </ac:spMkLst>
        </pc:spChg>
      </pc:sldChg>
      <pc:sldChg chg="modSp mod">
        <pc:chgData name="Bruce, Dylan" userId="d165b764-2668-468d-b823-335e78cbdb53" providerId="ADAL" clId="{93F69B85-DDFA-4F18-AD1F-ED12555A7F06}" dt="2023-12-11T15:20:04.404" v="285" actId="6549"/>
        <pc:sldMkLst>
          <pc:docMk/>
          <pc:sldMk cId="875780894" sldId="300"/>
        </pc:sldMkLst>
        <pc:spChg chg="mod">
          <ac:chgData name="Bruce, Dylan" userId="d165b764-2668-468d-b823-335e78cbdb53" providerId="ADAL" clId="{93F69B85-DDFA-4F18-AD1F-ED12555A7F06}" dt="2023-12-11T15:20:04.404" v="285" actId="6549"/>
          <ac:spMkLst>
            <pc:docMk/>
            <pc:sldMk cId="875780894" sldId="300"/>
            <ac:spMk id="3" creationId="{B687818E-415C-87A5-7976-D3E31D4672BD}"/>
          </ac:spMkLst>
        </pc:spChg>
      </pc:sldChg>
      <pc:sldChg chg="modSp mod ord">
        <pc:chgData name="Bruce, Dylan" userId="d165b764-2668-468d-b823-335e78cbdb53" providerId="ADAL" clId="{93F69B85-DDFA-4F18-AD1F-ED12555A7F06}" dt="2023-12-12T18:45:39.757" v="299"/>
        <pc:sldMkLst>
          <pc:docMk/>
          <pc:sldMk cId="1624018637" sldId="312"/>
        </pc:sldMkLst>
        <pc:spChg chg="mod">
          <ac:chgData name="Bruce, Dylan" userId="d165b764-2668-468d-b823-335e78cbdb53" providerId="ADAL" clId="{93F69B85-DDFA-4F18-AD1F-ED12555A7F06}" dt="2023-12-11T21:02:37.756" v="297" actId="20577"/>
          <ac:spMkLst>
            <pc:docMk/>
            <pc:sldMk cId="1624018637" sldId="312"/>
            <ac:spMk id="4" creationId="{A6529D05-FAC7-E66E-C1B7-200FD65902BF}"/>
          </ac:spMkLst>
        </pc:spChg>
      </pc:sldChg>
      <pc:sldChg chg="del">
        <pc:chgData name="Bruce, Dylan" userId="d165b764-2668-468d-b823-335e78cbdb53" providerId="ADAL" clId="{93F69B85-DDFA-4F18-AD1F-ED12555A7F06}" dt="2023-12-08T14:01:20.421" v="2" actId="47"/>
        <pc:sldMkLst>
          <pc:docMk/>
          <pc:sldMk cId="4187801940" sldId="318"/>
        </pc:sldMkLst>
      </pc:sldChg>
      <pc:sldChg chg="del">
        <pc:chgData name="Bruce, Dylan" userId="d165b764-2668-468d-b823-335e78cbdb53" providerId="ADAL" clId="{93F69B85-DDFA-4F18-AD1F-ED12555A7F06}" dt="2023-12-08T14:01:20.421" v="2" actId="47"/>
        <pc:sldMkLst>
          <pc:docMk/>
          <pc:sldMk cId="2410784221" sldId="319"/>
        </pc:sldMkLst>
      </pc:sldChg>
      <pc:sldChg chg="modSp mod">
        <pc:chgData name="Bruce, Dylan" userId="d165b764-2668-468d-b823-335e78cbdb53" providerId="ADAL" clId="{93F69B85-DDFA-4F18-AD1F-ED12555A7F06}" dt="2023-12-11T20:54:24.863" v="296" actId="6549"/>
        <pc:sldMkLst>
          <pc:docMk/>
          <pc:sldMk cId="3312911447" sldId="320"/>
        </pc:sldMkLst>
        <pc:spChg chg="mod">
          <ac:chgData name="Bruce, Dylan" userId="d165b764-2668-468d-b823-335e78cbdb53" providerId="ADAL" clId="{93F69B85-DDFA-4F18-AD1F-ED12555A7F06}" dt="2023-12-11T20:52:24.915" v="295" actId="20577"/>
          <ac:spMkLst>
            <pc:docMk/>
            <pc:sldMk cId="3312911447" sldId="320"/>
            <ac:spMk id="2" creationId="{EDACA606-5FAD-6A4E-0CC1-982523F57CCA}"/>
          </ac:spMkLst>
        </pc:spChg>
        <pc:spChg chg="mod">
          <ac:chgData name="Bruce, Dylan" userId="d165b764-2668-468d-b823-335e78cbdb53" providerId="ADAL" clId="{93F69B85-DDFA-4F18-AD1F-ED12555A7F06}" dt="2023-12-11T20:54:24.863" v="296" actId="6549"/>
          <ac:spMkLst>
            <pc:docMk/>
            <pc:sldMk cId="3312911447" sldId="320"/>
            <ac:spMk id="3" creationId="{EC61FCE8-CB3B-6BCE-3E09-C609DE7C3F9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57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7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6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3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86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5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607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8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2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4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3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3"/>
              </a:rPr>
              <a:t>https://sos.vermont.gov/opr/regulatory/regulatory-review/mental-health-licensing-study/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Streamlining Subgroup 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Welcome</a:t>
            </a:r>
          </a:p>
          <a:p>
            <a:r>
              <a:rPr lang="en-US" sz="2000" dirty="0"/>
              <a:t>Streamlining</a:t>
            </a:r>
            <a:endParaRPr lang="en-US" sz="2400" dirty="0"/>
          </a:p>
          <a:p>
            <a:pPr lvl="1"/>
            <a:r>
              <a:rPr lang="en-US" sz="1800" dirty="0"/>
              <a:t>New and Refined Issues and Questions Throughout</a:t>
            </a:r>
          </a:p>
          <a:p>
            <a:pPr lvl="1"/>
            <a:r>
              <a:rPr lang="en-US" sz="1800" dirty="0"/>
              <a:t>Identifying Resources, Research, and Learning Opportunities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291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/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Arrow: Down 15">
            <a:extLst>
              <a:ext uri="{FF2B5EF4-FFF2-40B4-BE49-F238E27FC236}">
                <a16:creationId xmlns:a16="http://schemas.microsoft.com/office/drawing/2014/main" id="{B3F46EF6-3CA4-15C1-0ACC-C9CCA5209917}"/>
              </a:ext>
            </a:extLst>
          </p:cNvPr>
          <p:cNvSpPr/>
          <p:nvPr/>
        </p:nvSpPr>
        <p:spPr>
          <a:xfrm>
            <a:off x="3229428" y="1406071"/>
            <a:ext cx="199571" cy="109764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D423A1-D2D6-E384-4B7E-C3E0D137CE02}"/>
              </a:ext>
            </a:extLst>
          </p:cNvPr>
          <p:cNvSpPr txBox="1"/>
          <p:nvPr/>
        </p:nvSpPr>
        <p:spPr>
          <a:xfrm>
            <a:off x="2617106" y="969220"/>
            <a:ext cx="14242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We're here!</a:t>
            </a:r>
          </a:p>
        </p:txBody>
      </p:sp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0B336-2487-C7CA-E568-425A6688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>
                <a:latin typeface="Calibri Light"/>
              </a:rPr>
              <a:t>Streamlining License Regulations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A4369-BAEA-ABA7-A410-C5411971D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93330"/>
            <a:ext cx="4271771" cy="4290338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latin typeface="Gill Sans MT"/>
                <a:ea typeface="Arial"/>
                <a:cs typeface="Arial"/>
              </a:rPr>
              <a:t>Education requirements that reflect current access and cost realities</a:t>
            </a:r>
            <a:endParaRPr lang="en-US" sz="2000">
              <a:latin typeface="Gill Sans MT"/>
            </a:endParaRPr>
          </a:p>
          <a:p>
            <a:r>
              <a:rPr lang="en-US" sz="2000">
                <a:latin typeface="Gill Sans MT"/>
                <a:ea typeface="Arial"/>
                <a:cs typeface="Arial"/>
              </a:rPr>
              <a:t>Integration of out-of-state requirements into VT licensing</a:t>
            </a:r>
          </a:p>
          <a:p>
            <a:r>
              <a:rPr lang="en-US" sz="2000">
                <a:latin typeface="Gill Sans MT"/>
                <a:ea typeface="Arial"/>
                <a:cs typeface="Arial"/>
              </a:rPr>
              <a:t>Balancing administration and clarity of licensing requirements with need for multiple pathways to licensure</a:t>
            </a:r>
          </a:p>
          <a:p>
            <a:r>
              <a:rPr lang="en-US" sz="2000">
                <a:latin typeface="Gill Sans MT"/>
                <a:ea typeface="Arial"/>
                <a:cs typeface="Arial"/>
              </a:rPr>
              <a:t>Inclusion of discipline licenses (e.g., art therapy, music therapy, school counseling)</a:t>
            </a:r>
          </a:p>
          <a:p>
            <a:r>
              <a:rPr lang="en-US" sz="2100">
                <a:latin typeface="Gill Sans MT"/>
                <a:cs typeface="Arial"/>
              </a:rPr>
              <a:t>Telehealth and compact integration</a:t>
            </a:r>
            <a:endParaRPr lang="en-US">
              <a:latin typeface="Calibri"/>
              <a:cs typeface="Arial"/>
            </a:endParaRPr>
          </a:p>
          <a:p>
            <a:pPr marL="228600" lvl="0" indent="-228600" rtl="0">
              <a:buChar char="•"/>
            </a:pPr>
            <a:endParaRPr lang="en-US">
              <a:latin typeface="Calibri"/>
              <a:ea typeface="Arial"/>
              <a:cs typeface="Arial"/>
            </a:endParaRPr>
          </a:p>
          <a:p>
            <a:pPr marL="228600" lvl="0" indent="-228600" rtl="0">
              <a:buChar char="•"/>
            </a:pPr>
            <a:endParaRPr lang="en-US">
              <a:latin typeface="Calibri"/>
              <a:ea typeface="Arial"/>
              <a:cs typeface="Arial"/>
            </a:endParaRPr>
          </a:p>
          <a:p>
            <a:pPr marL="228600" lvl="0" indent="-228600" rtl="0">
              <a:buChar char="•"/>
            </a:pPr>
            <a:endParaRPr lang="en-US">
              <a:latin typeface="Calibri"/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5C8A7-9149-A394-C8C0-E72ED27D1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2293330"/>
            <a:ext cx="4270247" cy="4290338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,Sans-Serif" panose="020B0604020202020204" pitchFamily="34" charset="0"/>
            </a:pPr>
            <a:r>
              <a:rPr lang="en-US" sz="2000">
                <a:latin typeface="Gill Sans MT"/>
                <a:cs typeface="Calibri"/>
              </a:rPr>
              <a:t>Supervision requirements and regulation</a:t>
            </a:r>
          </a:p>
          <a:p>
            <a:pPr>
              <a:buFont typeface="Arial,Sans-Serif" panose="020B0604020202020204" pitchFamily="34" charset="0"/>
            </a:pPr>
            <a:r>
              <a:rPr lang="en-US" sz="2000">
                <a:latin typeface="Gill Sans MT"/>
                <a:cs typeface="Calibri"/>
              </a:rPr>
              <a:t>CE requirements; multiple license types; equity; barriers </a:t>
            </a:r>
            <a:endParaRPr lang="en-US" sz="2000">
              <a:latin typeface="Gill Sans MT"/>
            </a:endParaRPr>
          </a:p>
          <a:p>
            <a:pPr>
              <a:buFont typeface="Arial,Sans-Serif" panose="020B0604020202020204" pitchFamily="34" charset="0"/>
            </a:pPr>
            <a:r>
              <a:rPr lang="en-US" sz="2000">
                <a:latin typeface="Gill Sans MT"/>
                <a:cs typeface="Calibri"/>
              </a:rPr>
              <a:t>Roster – role, public protection, impact</a:t>
            </a:r>
          </a:p>
          <a:p>
            <a:pPr>
              <a:buFont typeface="Arial,Sans-Serif" panose="020B0604020202020204" pitchFamily="34" charset="0"/>
            </a:pPr>
            <a:r>
              <a:rPr lang="en-US" sz="2000">
                <a:latin typeface="Gill Sans MT"/>
                <a:cs typeface="Calibri"/>
              </a:rPr>
              <a:t>Coordination with other entities that impact practice (e.g., insurers)</a:t>
            </a:r>
            <a:endParaRPr lang="en-US" sz="2000">
              <a:cs typeface="Calibri"/>
            </a:endParaRPr>
          </a:p>
          <a:p>
            <a:pPr>
              <a:buFont typeface="Arial,Sans-Serif" panose="020B0604020202020204" pitchFamily="34" charset="0"/>
            </a:pPr>
            <a:r>
              <a:rPr lang="en-US" sz="2000">
                <a:latin typeface="Gill Sans MT"/>
                <a:cs typeface="Calibri"/>
              </a:rPr>
              <a:t>Applicant communication and awareness of application status (and problems)</a:t>
            </a:r>
          </a:p>
        </p:txBody>
      </p:sp>
    </p:spTree>
    <p:extLst>
      <p:ext uri="{BB962C8B-B14F-4D97-AF65-F5344CB8AC3E}">
        <p14:creationId xmlns:p14="http://schemas.microsoft.com/office/powerpoint/2010/main" val="2535888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Streamlining Subgroup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How can we balance the need for multiple pathways to licensure with the needs for public protection, clarity, and the ability to administer the rules?</a:t>
            </a:r>
          </a:p>
          <a:p>
            <a:r>
              <a:rPr lang="en-US"/>
              <a:t>How can we ensure the requirements for licensure protect the public while minimizing the barriers to obtaining licensure (e.g., cost of education, access to supervision, etc.)?</a:t>
            </a:r>
          </a:p>
          <a:p>
            <a:r>
              <a:rPr lang="en-US"/>
              <a:t>How can OPR better coordinate with other entities that impact professional practice?</a:t>
            </a:r>
          </a:p>
          <a:p>
            <a:r>
              <a:rPr lang="en-US"/>
              <a:t>How can regulations incorporate mental health disciplines (e.g., art and music therapy, school counselors, forensic psychologist evaluations)</a:t>
            </a:r>
          </a:p>
          <a:p>
            <a:r>
              <a:rPr lang="en-US"/>
              <a:t>How can we streamline post-licensure requirements to ensure equity and access?</a:t>
            </a:r>
          </a:p>
          <a:p>
            <a:r>
              <a:rPr lang="en-US"/>
              <a:t>How can use of the roster better serve professionals-in-training as well as public protection?</a:t>
            </a:r>
          </a:p>
          <a:p>
            <a:r>
              <a:rPr lang="en-US"/>
              <a:t>How can we improve out-of-state endorsement pathways for professionals/trainees? </a:t>
            </a:r>
          </a:p>
          <a:p>
            <a:r>
              <a:rPr lang="en-US"/>
              <a:t>How would a single mental health board function for multiple mental health professions? </a:t>
            </a:r>
          </a:p>
          <a:p>
            <a:endParaRPr lang="en-US" sz="1900"/>
          </a:p>
          <a:p>
            <a:endParaRPr lang="en-US" sz="19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0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&amp;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412274"/>
            <a:ext cx="9025128" cy="414636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600"/>
              <a:t>What resources would be helpful to answer these subgroup questions? </a:t>
            </a:r>
          </a:p>
          <a:p>
            <a:r>
              <a:rPr lang="en-US" sz="2600"/>
              <a:t>What stakeholder groups should be considered and how can we include their participation?</a:t>
            </a:r>
          </a:p>
          <a:p>
            <a:r>
              <a:rPr lang="en-US" sz="2600"/>
              <a:t>What can Vermont learn from other states’ regulatory programs? </a:t>
            </a:r>
          </a:p>
          <a:p>
            <a:r>
              <a:rPr lang="en-US" sz="2600"/>
              <a:t>What other research would you like OPR to conduct?</a:t>
            </a:r>
          </a:p>
          <a:p>
            <a:r>
              <a:rPr lang="en-US" sz="2600"/>
              <a:t>What other research and resources does this group have available?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 algn="ctr">
              <a:buNone/>
            </a:pPr>
            <a:endParaRPr lang="en-US" sz="400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3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7FDED-0AED-D135-06EE-47857B51A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Streamlining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C61FB-70C7-E5D1-3FFC-DAA44613A4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Additional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29D05-FAC7-E66E-C1B7-200FD6590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Resources:</a:t>
            </a:r>
          </a:p>
        </p:txBody>
      </p:sp>
    </p:spTree>
    <p:extLst>
      <p:ext uri="{BB962C8B-B14F-4D97-AF65-F5344CB8AC3E}">
        <p14:creationId xmlns:p14="http://schemas.microsoft.com/office/powerpoint/2010/main" val="162401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F8FF-5B6B-DB60-B632-8E1E1B85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Meeting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7818E-415C-87A5-7976-D3E31D467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03352"/>
            <a:ext cx="7729728" cy="37991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600" dirty="0"/>
              <a:t>Meetings: </a:t>
            </a:r>
            <a:r>
              <a:rPr lang="en-US" sz="4400" dirty="0"/>
              <a:t>2-4pm</a:t>
            </a:r>
            <a:endParaRPr lang="en-US" dirty="0"/>
          </a:p>
          <a:p>
            <a:pPr lvl="1"/>
            <a:r>
              <a:rPr lang="en-US" sz="2400" dirty="0"/>
              <a:t>Whole Group Meeting – Dec. 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9EE3A7-A7DF-AA47-DE8F-B02F50A8950D}"/>
              </a:ext>
            </a:extLst>
          </p:cNvPr>
          <p:cNvSpPr txBox="1"/>
          <p:nvPr/>
        </p:nvSpPr>
        <p:spPr>
          <a:xfrm>
            <a:off x="1025071" y="4858657"/>
            <a:ext cx="1014185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Sos.opr.comments@vermont.gov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78089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8" ma:contentTypeDescription="Create a new document." ma:contentTypeScope="" ma:versionID="8999ed0cdc2a787e15e0589712de70b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3f9bec87388cff23ceb3471e617cc663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BD64F1-8857-4CFD-9C43-FBF80EB42B08}">
  <ds:schemaRefs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elements/1.1/"/>
    <ds:schemaRef ds:uri="83c9a996-c187-4036-9022-0b27f7bfaa9a"/>
    <ds:schemaRef ds:uri="http://schemas.microsoft.com/office/2006/documentManagement/types"/>
    <ds:schemaRef ds:uri="http://purl.org/dc/terms/"/>
    <ds:schemaRef ds:uri="fa183bd7-bcfa-44ed-a537-3bf551eaaa54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C452A4-13FC-4F26-B5BD-96307E551A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a183bd7-bcfa-44ed-a537-3bf551eaaa54"/>
    <ds:schemaRef ds:uri="83c9a996-c187-4036-9022-0b27f7bfaa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6C9BE6-A6F4-4A6A-B9B3-A2954F1A16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6110</TotalTime>
  <Words>414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Arial,Sans-Serif</vt:lpstr>
      <vt:lpstr>Calibri</vt:lpstr>
      <vt:lpstr>Calibri Light</vt:lpstr>
      <vt:lpstr>Gill Sans MT</vt:lpstr>
      <vt:lpstr>Parcel</vt:lpstr>
      <vt:lpstr>Mental Health Professional Licensing  Study</vt:lpstr>
      <vt:lpstr>Streamlining Subgroup Agenda</vt:lpstr>
      <vt:lpstr>PowerPoint Presentation</vt:lpstr>
      <vt:lpstr>Streamlining License Regulations</vt:lpstr>
      <vt:lpstr>Streamlining Subgroup Questions</vt:lpstr>
      <vt:lpstr>Research &amp; Resources</vt:lpstr>
      <vt:lpstr>Streamlining</vt:lpstr>
      <vt:lpstr>Next Meeting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Professional Licensing  Study</dc:title>
  <dc:creator>Bruce, Dylan</dc:creator>
  <cp:lastModifiedBy>Bruce, Dylan</cp:lastModifiedBy>
  <cp:revision>1</cp:revision>
  <dcterms:created xsi:type="dcterms:W3CDTF">2023-11-27T15:01:03Z</dcterms:created>
  <dcterms:modified xsi:type="dcterms:W3CDTF">2023-12-12T18:45:40Z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