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76" r:id="rId6"/>
    <p:sldId id="301" r:id="rId7"/>
    <p:sldId id="285" r:id="rId8"/>
    <p:sldId id="30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108" y="-14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yman, Lauren" userId="96954bed-674b-4869-822e-a2d385aef004" providerId="ADAL" clId="{46410B0B-89D2-43AC-B58F-74888CC601CD}"/>
    <pc:docChg chg="undo custSel modSld">
      <pc:chgData name="Layman, Lauren" userId="96954bed-674b-4869-822e-a2d385aef004" providerId="ADAL" clId="{46410B0B-89D2-43AC-B58F-74888CC601CD}" dt="2023-10-31T18:41:11.908" v="154" actId="20577"/>
      <pc:docMkLst>
        <pc:docMk/>
      </pc:docMkLst>
      <pc:sldChg chg="modSp mod">
        <pc:chgData name="Layman, Lauren" userId="96954bed-674b-4869-822e-a2d385aef004" providerId="ADAL" clId="{46410B0B-89D2-43AC-B58F-74888CC601CD}" dt="2023-10-31T18:41:11.908" v="154" actId="20577"/>
        <pc:sldMkLst>
          <pc:docMk/>
          <pc:sldMk cId="1838253950" sldId="300"/>
        </pc:sldMkLst>
        <pc:spChg chg="mod">
          <ac:chgData name="Layman, Lauren" userId="96954bed-674b-4869-822e-a2d385aef004" providerId="ADAL" clId="{46410B0B-89D2-43AC-B58F-74888CC601CD}" dt="2023-10-31T18:41:11.908" v="154" actId="20577"/>
          <ac:spMkLst>
            <pc:docMk/>
            <pc:sldMk cId="1838253950" sldId="300"/>
            <ac:spMk id="3" creationId="{04C9C5DE-7E00-2258-DCF4-A11CB3AA9042}"/>
          </ac:spMkLst>
        </pc:spChg>
        <pc:spChg chg="mod">
          <ac:chgData name="Layman, Lauren" userId="96954bed-674b-4869-822e-a2d385aef004" providerId="ADAL" clId="{46410B0B-89D2-43AC-B58F-74888CC601CD}" dt="2023-10-31T18:41:02.769" v="100" actId="27636"/>
          <ac:spMkLst>
            <pc:docMk/>
            <pc:sldMk cId="1838253950" sldId="300"/>
            <ac:spMk id="4" creationId="{A005BE11-9F3C-A9B6-F318-9B3A60743DF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 dirty="0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 dirty="0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 dirty="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 dirty="0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AEBE-8454-EFB0-61EB-14F2F2AB1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5541B-70D0-12F4-7BC6-51E231BC5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A41E4-3D7E-F174-9F3D-8C405521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AA1E-C6F9-207F-53BD-F96FF967D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04A09-2EC7-A498-25DF-6A0DD2C0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7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9018F-1C3E-6081-B8B1-A2B4D000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92FF7-E553-EAFD-B796-BB71B0EA1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03030-BDA0-646B-626E-F95FD788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81A41-7A44-DA5D-902D-187B8322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65B60-5157-B360-7356-6125D4C0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08BCE-CB93-057E-4952-F9FAD7484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154BD-7BDF-C42E-D26F-F286B1AF0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E60EA-63FE-9D9A-4BEC-168EEF81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DD041-5F86-ECAE-DE4C-A01210EA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A012C-C433-739E-9645-76ED8C50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11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52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61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11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6706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41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70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4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92F9C-0CE5-372B-2606-8EAC7982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95070-63E8-D374-50CE-E0011E20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DC047-9B03-D967-0DE5-56E57A1C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FCE92-026D-9C27-9858-C01ADC38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942C2-832C-3E87-F66D-1D092166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21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788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54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8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FF9A-F143-3A4D-3D32-8ADB292A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DA778-7204-4378-4515-727466928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52653-E187-4468-F75B-B3B8AB12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27BF7-FB12-8FB8-74AE-1C1161B9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E425-7142-7C1E-2F1F-35DA1A4BE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6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BE4A7-C542-5DBD-A549-51225275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F15DB-8289-5044-B2A8-285581286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34DB5-7B00-85D9-30A6-11D425CA7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91FEC-F31C-FE2D-E30F-4C049330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A43F2-48BD-FDB4-6D79-747AEBC4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4E785-DBB8-2E9C-C4EC-F6CD4A63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4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9747D-47AF-CB1B-6E6C-5554020F1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BC62C-12C5-0C43-43B3-B3629C704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532-0732-DDA0-7540-35B257699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865E8-A1FA-585C-C2CF-95E6435FA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70BDB-9FFF-7457-FA37-F8FAED9BC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AF836-7288-1374-42D0-746847F5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912A0-9CD6-8E46-31ED-D1D47C88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733C7-E3DC-54C1-9073-66254974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8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0EB4-5ECB-E4A1-94E3-C07CC82C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BD32F6-4245-0197-535E-20FDAAE4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314EE-2A24-196F-5954-C702C5C3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287494-7C3A-101B-7E26-D71A80EF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22222-8B71-5666-A0D6-2F0B48C1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8697AE-5784-6B1D-21CE-F32BD7E3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359EB-D9BA-A855-D9CD-BE04237E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6EC5-A2D0-8C7F-5B02-BF0A9051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41FE-E557-E7EC-8059-9A1E1427F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CEB4B-285D-CEA3-BA61-23C447D2F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EAD3E-0C3A-85AA-A556-89768A14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66A5A-840A-728A-9BBA-338CB155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C5549-E12C-8354-5E25-49B47E8C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9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15704-5FD6-562B-C2B4-8F8163BC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49A5C0-B312-F735-6978-D80CD8C0E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8D1DB-0E61-8829-C3D5-4BF65A7F5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BC36F-873A-51F1-28D5-CA6C0BCCF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E4B26-66AC-929B-DBEF-E4AE0018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A1D95-4840-F7E4-0949-FACE28D0B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2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68C22-5837-9065-6273-660D00A4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40761-5F3D-3CCB-2CEB-63B541EA6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7EB4D-DC63-2B24-83D7-FE320D3CC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6373-9E0C-48F2-A1E4-CCFA697319D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0DB7E-5AC2-7B7F-7DEC-F97C8A35E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36B1B-4A84-1B78-4075-E6E46D6E5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2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7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https://sos.vermont.gov/opr/regulatory/regulatory-review/mental-health-licensing-study/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br>
              <a:rPr lang="en-US" dirty="0"/>
            </a:br>
            <a:r>
              <a:rPr lang="en-US" sz="1800" dirty="0"/>
              <a:t>10/31/2023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Background and Review</a:t>
            </a:r>
          </a:p>
          <a:p>
            <a:r>
              <a:rPr lang="en-US" sz="2400" dirty="0"/>
              <a:t>Study Goals and Scope Discussion</a:t>
            </a:r>
          </a:p>
          <a:p>
            <a:r>
              <a:rPr lang="en-US" sz="2400" dirty="0"/>
              <a:t>Homework: </a:t>
            </a:r>
          </a:p>
          <a:p>
            <a:pPr lvl="1"/>
            <a:r>
              <a:rPr lang="en-US" sz="2000" dirty="0"/>
              <a:t>Barrier types</a:t>
            </a:r>
          </a:p>
          <a:p>
            <a:pPr lvl="1"/>
            <a:r>
              <a:rPr lang="en-US" sz="2000" dirty="0"/>
              <a:t>Research and resources</a:t>
            </a:r>
          </a:p>
        </p:txBody>
      </p:sp>
    </p:spTree>
    <p:extLst>
      <p:ext uri="{BB962C8B-B14F-4D97-AF65-F5344CB8AC3E}">
        <p14:creationId xmlns:p14="http://schemas.microsoft.com/office/powerpoint/2010/main" val="54680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/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4D52-84F2-31F2-8AF7-1CB7917A9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Entry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9C5DE-7E00-2258-DCF4-A11CB3AA9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lvl="0"/>
            <a:r>
              <a:rPr lang="en-US" sz="1800" dirty="0"/>
              <a:t>Exam accommodations and alternative pathways to licensure</a:t>
            </a:r>
          </a:p>
          <a:p>
            <a:pPr lvl="0"/>
            <a:r>
              <a:rPr lang="en-US" sz="1800" dirty="0"/>
              <a:t>Qualification supplementation criteria</a:t>
            </a:r>
          </a:p>
          <a:p>
            <a:pPr lvl="0"/>
            <a:r>
              <a:rPr lang="en-US" sz="1800" dirty="0"/>
              <a:t>Transitioning between professional credentials</a:t>
            </a:r>
          </a:p>
          <a:p>
            <a:pPr lvl="0"/>
            <a:r>
              <a:rPr lang="en-US" sz="1800" dirty="0"/>
              <a:t>Compacts; endorsements; reciprocity </a:t>
            </a:r>
          </a:p>
          <a:p>
            <a:pPr lvl="0"/>
            <a:r>
              <a:rPr lang="en-US" sz="1800" dirty="0"/>
              <a:t>Provisional licenses</a:t>
            </a:r>
          </a:p>
          <a:p>
            <a:pPr lvl="0"/>
            <a:r>
              <a:rPr lang="en-US" sz="1800" dirty="0"/>
              <a:t>Workforce development </a:t>
            </a:r>
          </a:p>
          <a:p>
            <a:pPr lvl="0"/>
            <a:r>
              <a:rPr lang="en-US" sz="1800" dirty="0"/>
              <a:t>Credential requirements accessibility/ OPR FAQ</a:t>
            </a:r>
          </a:p>
          <a:p>
            <a:pPr lvl="0"/>
            <a:r>
              <a:rPr lang="en-US" sz="1800" dirty="0"/>
              <a:t>Applications/records requests</a:t>
            </a:r>
          </a:p>
          <a:p>
            <a:pPr lvl="0"/>
            <a:r>
              <a:rPr lang="en-US" sz="1800" dirty="0"/>
              <a:t>Website/rules accessibility; document links</a:t>
            </a:r>
          </a:p>
          <a:p>
            <a:pPr lvl="0"/>
            <a:r>
              <a:rPr lang="en-US" sz="1800" dirty="0"/>
              <a:t>No license for art or music therapy</a:t>
            </a:r>
          </a:p>
          <a:p>
            <a:pPr lvl="0"/>
            <a:r>
              <a:rPr lang="en-US" sz="1800" dirty="0"/>
              <a:t>Financial burden of obtaining education</a:t>
            </a:r>
          </a:p>
          <a:p>
            <a:pPr lvl="0"/>
            <a:r>
              <a:rPr lang="en-US" sz="1800" dirty="0"/>
              <a:t>Guidance on how to pursue licensure (e.g., DAs</a:t>
            </a:r>
          </a:p>
          <a:p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05BE11-9F3C-A9B6-F318-9B3A60743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2000" dirty="0"/>
              <a:t>Goals and Scope</a:t>
            </a:r>
          </a:p>
          <a:p>
            <a:pPr lvl="1"/>
            <a:r>
              <a:rPr lang="en-US" sz="1600" dirty="0"/>
              <a:t>What do you want the final report to accomplish? </a:t>
            </a:r>
          </a:p>
          <a:p>
            <a:r>
              <a:rPr lang="en-US" sz="2000" dirty="0"/>
              <a:t>Barrier types</a:t>
            </a:r>
          </a:p>
          <a:p>
            <a:r>
              <a:rPr lang="en-US" sz="2000" dirty="0"/>
              <a:t>Research</a:t>
            </a:r>
          </a:p>
          <a:p>
            <a:pPr lvl="1"/>
            <a:r>
              <a:rPr lang="en-US" sz="1600" dirty="0"/>
              <a:t>What resources are necessary to support the study goals? 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8253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8" ma:contentTypeDescription="Create a new document." ma:contentTypeScope="" ma:versionID="8999ed0cdc2a787e15e0589712de70b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3f9bec87388cff23ceb3471e617cc663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7A69CC-0289-4274-8621-B4280E69C4EE}">
  <ds:schemaRefs>
    <ds:schemaRef ds:uri="http://schemas.microsoft.com/office/2006/documentManagement/types"/>
    <ds:schemaRef ds:uri="83c9a996-c187-4036-9022-0b27f7bfaa9a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a183bd7-bcfa-44ed-a537-3bf551eaaa54"/>
    <ds:schemaRef ds:uri="http://purl.org/dc/terms/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B161AAC-F7F8-4CAF-B2EE-EA576B361B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79C2E7-D286-4C59-918F-D4E7F046D0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a183bd7-bcfa-44ed-a537-3bf551eaaa54"/>
    <ds:schemaRef ds:uri="83c9a996-c187-4036-9022-0b27f7bfaa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160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Office Theme</vt:lpstr>
      <vt:lpstr>Parcel</vt:lpstr>
      <vt:lpstr>Mental Health Professional Licensing  Study</vt:lpstr>
      <vt:lpstr>Agenda 10/31/2023</vt:lpstr>
      <vt:lpstr>PowerPoint Presentation</vt:lpstr>
      <vt:lpstr>Barriers to Entry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Professional Licensing  Study</dc:title>
  <dc:creator>Bruce, Dylan</dc:creator>
  <cp:lastModifiedBy>Layman, Lauren</cp:lastModifiedBy>
  <cp:revision>1</cp:revision>
  <dcterms:created xsi:type="dcterms:W3CDTF">2023-10-30T15:34:01Z</dcterms:created>
  <dcterms:modified xsi:type="dcterms:W3CDTF">2023-10-31T18:41:19Z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