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320" r:id="rId3"/>
    <p:sldId id="285" r:id="rId4"/>
    <p:sldId id="318" r:id="rId5"/>
    <p:sldId id="319" r:id="rId6"/>
    <p:sldId id="306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35C986-FDAE-4469-8FB1-AC2CADD5B358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F3024B26-6EF5-4F6D-BC0F-93EE4EEB3606}">
      <dgm:prSet phldrT="[Text]"/>
      <dgm:spPr/>
      <dgm:t>
        <a:bodyPr/>
        <a:lstStyle/>
        <a:p>
          <a:r>
            <a:rPr lang="en-US"/>
            <a:t>Questions and Goals and Scope</a:t>
          </a:r>
        </a:p>
      </dgm:t>
    </dgm:pt>
    <dgm:pt modelId="{01F8CC4C-37B4-482C-A124-F40AAFD714C1}" type="parTrans" cxnId="{F8E8D745-963B-444F-B19E-7AB148285FB1}">
      <dgm:prSet/>
      <dgm:spPr/>
      <dgm:t>
        <a:bodyPr/>
        <a:lstStyle/>
        <a:p>
          <a:endParaRPr lang="en-US"/>
        </a:p>
      </dgm:t>
    </dgm:pt>
    <dgm:pt modelId="{B02578B7-3FC7-4C38-908A-CF073FF58F82}" type="sibTrans" cxnId="{F8E8D745-963B-444F-B19E-7AB148285FB1}">
      <dgm:prSet/>
      <dgm:spPr/>
      <dgm:t>
        <a:bodyPr/>
        <a:lstStyle/>
        <a:p>
          <a:endParaRPr lang="en-US"/>
        </a:p>
      </dgm:t>
    </dgm:pt>
    <dgm:pt modelId="{19AC8CEC-CDE7-4F9B-BEC7-A7CDA14DF525}">
      <dgm:prSet phldrT="[Text]"/>
      <dgm:spPr/>
      <dgm:t>
        <a:bodyPr/>
        <a:lstStyle/>
        <a:p>
          <a:r>
            <a:rPr lang="en-US"/>
            <a:t>Research, Resources, and Learning	</a:t>
          </a:r>
        </a:p>
      </dgm:t>
    </dgm:pt>
    <dgm:pt modelId="{070763A6-0B3A-4FD3-B71E-BC06F6205FF8}" type="parTrans" cxnId="{70CB4AA1-0D59-4616-BCE2-A9531115789D}">
      <dgm:prSet/>
      <dgm:spPr/>
      <dgm:t>
        <a:bodyPr/>
        <a:lstStyle/>
        <a:p>
          <a:endParaRPr lang="en-US"/>
        </a:p>
      </dgm:t>
    </dgm:pt>
    <dgm:pt modelId="{F2CD1B95-8A46-4683-8A3D-E878F47B5484}" type="sibTrans" cxnId="{70CB4AA1-0D59-4616-BCE2-A9531115789D}">
      <dgm:prSet/>
      <dgm:spPr/>
      <dgm:t>
        <a:bodyPr/>
        <a:lstStyle/>
        <a:p>
          <a:endParaRPr lang="en-US"/>
        </a:p>
      </dgm:t>
    </dgm:pt>
    <dgm:pt modelId="{87771ADE-B6C9-4FAC-AFFD-87FBFB96F66B}">
      <dgm:prSet phldrT="[Text]" custT="1"/>
      <dgm:spPr/>
      <dgm:t>
        <a:bodyPr/>
        <a:lstStyle/>
        <a:p>
          <a:r>
            <a:rPr lang="en-US" sz="2400"/>
            <a:t>Recommendations</a:t>
          </a:r>
        </a:p>
      </dgm:t>
    </dgm:pt>
    <dgm:pt modelId="{98641B7B-9FD7-4BB5-8947-49513830CFFE}" type="parTrans" cxnId="{4585F3CE-2A16-4C22-A745-30E9009AB063}">
      <dgm:prSet/>
      <dgm:spPr/>
      <dgm:t>
        <a:bodyPr/>
        <a:lstStyle/>
        <a:p>
          <a:endParaRPr lang="en-US"/>
        </a:p>
      </dgm:t>
    </dgm:pt>
    <dgm:pt modelId="{EDB51153-851D-4996-8E9A-847921769866}" type="sibTrans" cxnId="{4585F3CE-2A16-4C22-A745-30E9009AB063}">
      <dgm:prSet/>
      <dgm:spPr/>
      <dgm:t>
        <a:bodyPr/>
        <a:lstStyle/>
        <a:p>
          <a:endParaRPr lang="en-US"/>
        </a:p>
      </dgm:t>
    </dgm:pt>
    <dgm:pt modelId="{732BBC7B-AC17-4B18-8223-3770FD966B26}">
      <dgm:prSet phldrT="[Text]"/>
      <dgm:spPr/>
      <dgm:t>
        <a:bodyPr/>
        <a:lstStyle/>
        <a:p>
          <a:r>
            <a:rPr lang="en-US"/>
            <a:t>Report</a:t>
          </a:r>
        </a:p>
      </dgm:t>
    </dgm:pt>
    <dgm:pt modelId="{8B1F3B21-574C-4388-BCF0-10D8B3ED792E}" type="parTrans" cxnId="{99ECD3C1-5D35-41DA-B446-01B1375C2589}">
      <dgm:prSet/>
      <dgm:spPr/>
      <dgm:t>
        <a:bodyPr/>
        <a:lstStyle/>
        <a:p>
          <a:endParaRPr lang="en-US"/>
        </a:p>
      </dgm:t>
    </dgm:pt>
    <dgm:pt modelId="{C41011F9-14D1-49D3-B9BF-44C2AC68398C}" type="sibTrans" cxnId="{99ECD3C1-5D35-41DA-B446-01B1375C2589}">
      <dgm:prSet/>
      <dgm:spPr/>
      <dgm:t>
        <a:bodyPr/>
        <a:lstStyle/>
        <a:p>
          <a:endParaRPr lang="en-US"/>
        </a:p>
      </dgm:t>
    </dgm:pt>
    <dgm:pt modelId="{8B12D2A9-617C-472E-9421-DFADF52DE4FF}" type="pres">
      <dgm:prSet presAssocID="{AF35C986-FDAE-4469-8FB1-AC2CADD5B358}" presName="CompostProcess" presStyleCnt="0">
        <dgm:presLayoutVars>
          <dgm:dir/>
          <dgm:resizeHandles val="exact"/>
        </dgm:presLayoutVars>
      </dgm:prSet>
      <dgm:spPr/>
    </dgm:pt>
    <dgm:pt modelId="{4AAD8C2D-2646-4BF0-8C0D-96735B26D243}" type="pres">
      <dgm:prSet presAssocID="{AF35C986-FDAE-4469-8FB1-AC2CADD5B358}" presName="arrow" presStyleLbl="bgShp" presStyleIdx="0" presStyleCnt="1"/>
      <dgm:spPr/>
    </dgm:pt>
    <dgm:pt modelId="{6BCF8AAB-25B2-486D-89B2-5106761A9066}" type="pres">
      <dgm:prSet presAssocID="{AF35C986-FDAE-4469-8FB1-AC2CADD5B358}" presName="linearProcess" presStyleCnt="0"/>
      <dgm:spPr/>
    </dgm:pt>
    <dgm:pt modelId="{EE726CE9-A7A2-46CB-B512-E80B00ECB9D8}" type="pres">
      <dgm:prSet presAssocID="{F3024B26-6EF5-4F6D-BC0F-93EE4EEB3606}" presName="textNode" presStyleLbl="node1" presStyleIdx="0" presStyleCnt="4">
        <dgm:presLayoutVars>
          <dgm:bulletEnabled val="1"/>
        </dgm:presLayoutVars>
      </dgm:prSet>
      <dgm:spPr/>
    </dgm:pt>
    <dgm:pt modelId="{F70FC651-B02D-4B52-94ED-0F8B87F6D663}" type="pres">
      <dgm:prSet presAssocID="{B02578B7-3FC7-4C38-908A-CF073FF58F82}" presName="sibTrans" presStyleCnt="0"/>
      <dgm:spPr/>
    </dgm:pt>
    <dgm:pt modelId="{C7B52B0D-396C-4B56-9AB3-4A3410D38419}" type="pres">
      <dgm:prSet presAssocID="{19AC8CEC-CDE7-4F9B-BEC7-A7CDA14DF525}" presName="textNode" presStyleLbl="node1" presStyleIdx="1" presStyleCnt="4">
        <dgm:presLayoutVars>
          <dgm:bulletEnabled val="1"/>
        </dgm:presLayoutVars>
      </dgm:prSet>
      <dgm:spPr/>
    </dgm:pt>
    <dgm:pt modelId="{576A9055-859A-4330-81D3-C9D259C37051}" type="pres">
      <dgm:prSet presAssocID="{F2CD1B95-8A46-4683-8A3D-E878F47B5484}" presName="sibTrans" presStyleCnt="0"/>
      <dgm:spPr/>
    </dgm:pt>
    <dgm:pt modelId="{5687E9A6-A5ED-4DC4-93B7-A0EBFF408006}" type="pres">
      <dgm:prSet presAssocID="{87771ADE-B6C9-4FAC-AFFD-87FBFB96F66B}" presName="textNode" presStyleLbl="node1" presStyleIdx="2" presStyleCnt="4">
        <dgm:presLayoutVars>
          <dgm:bulletEnabled val="1"/>
        </dgm:presLayoutVars>
      </dgm:prSet>
      <dgm:spPr/>
    </dgm:pt>
    <dgm:pt modelId="{AB5B664A-4E78-4C20-ADE2-5E1435303530}" type="pres">
      <dgm:prSet presAssocID="{EDB51153-851D-4996-8E9A-847921769866}" presName="sibTrans" presStyleCnt="0"/>
      <dgm:spPr/>
    </dgm:pt>
    <dgm:pt modelId="{4F062F76-4C19-4A5B-AA9C-EA44754C0C1F}" type="pres">
      <dgm:prSet presAssocID="{732BBC7B-AC17-4B18-8223-3770FD966B26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E9E41D23-334A-44CF-BB40-BFF3B5A09DD5}" type="presOf" srcId="{AF35C986-FDAE-4469-8FB1-AC2CADD5B358}" destId="{8B12D2A9-617C-472E-9421-DFADF52DE4FF}" srcOrd="0" destOrd="0" presId="urn:microsoft.com/office/officeart/2005/8/layout/hProcess9"/>
    <dgm:cxn modelId="{F8E8D745-963B-444F-B19E-7AB148285FB1}" srcId="{AF35C986-FDAE-4469-8FB1-AC2CADD5B358}" destId="{F3024B26-6EF5-4F6D-BC0F-93EE4EEB3606}" srcOrd="0" destOrd="0" parTransId="{01F8CC4C-37B4-482C-A124-F40AAFD714C1}" sibTransId="{B02578B7-3FC7-4C38-908A-CF073FF58F82}"/>
    <dgm:cxn modelId="{6CE59F72-C927-431D-B64F-5D57C3ABA91C}" type="presOf" srcId="{87771ADE-B6C9-4FAC-AFFD-87FBFB96F66B}" destId="{5687E9A6-A5ED-4DC4-93B7-A0EBFF408006}" srcOrd="0" destOrd="0" presId="urn:microsoft.com/office/officeart/2005/8/layout/hProcess9"/>
    <dgm:cxn modelId="{F86FCB7F-215F-44CB-8E02-5F053DF4D4EA}" type="presOf" srcId="{732BBC7B-AC17-4B18-8223-3770FD966B26}" destId="{4F062F76-4C19-4A5B-AA9C-EA44754C0C1F}" srcOrd="0" destOrd="0" presId="urn:microsoft.com/office/officeart/2005/8/layout/hProcess9"/>
    <dgm:cxn modelId="{70CB4AA1-0D59-4616-BCE2-A9531115789D}" srcId="{AF35C986-FDAE-4469-8FB1-AC2CADD5B358}" destId="{19AC8CEC-CDE7-4F9B-BEC7-A7CDA14DF525}" srcOrd="1" destOrd="0" parTransId="{070763A6-0B3A-4FD3-B71E-BC06F6205FF8}" sibTransId="{F2CD1B95-8A46-4683-8A3D-E878F47B5484}"/>
    <dgm:cxn modelId="{2C2E82B5-C358-4E28-BD1F-BEEB7E181C23}" type="presOf" srcId="{19AC8CEC-CDE7-4F9B-BEC7-A7CDA14DF525}" destId="{C7B52B0D-396C-4B56-9AB3-4A3410D38419}" srcOrd="0" destOrd="0" presId="urn:microsoft.com/office/officeart/2005/8/layout/hProcess9"/>
    <dgm:cxn modelId="{99ECD3C1-5D35-41DA-B446-01B1375C2589}" srcId="{AF35C986-FDAE-4469-8FB1-AC2CADD5B358}" destId="{732BBC7B-AC17-4B18-8223-3770FD966B26}" srcOrd="3" destOrd="0" parTransId="{8B1F3B21-574C-4388-BCF0-10D8B3ED792E}" sibTransId="{C41011F9-14D1-49D3-B9BF-44C2AC68398C}"/>
    <dgm:cxn modelId="{4585F3CE-2A16-4C22-A745-30E9009AB063}" srcId="{AF35C986-FDAE-4469-8FB1-AC2CADD5B358}" destId="{87771ADE-B6C9-4FAC-AFFD-87FBFB96F66B}" srcOrd="2" destOrd="0" parTransId="{98641B7B-9FD7-4BB5-8947-49513830CFFE}" sibTransId="{EDB51153-851D-4996-8E9A-847921769866}"/>
    <dgm:cxn modelId="{6C6B36E2-50F2-4367-8ACD-BC6B651641D0}" type="presOf" srcId="{F3024B26-6EF5-4F6D-BC0F-93EE4EEB3606}" destId="{EE726CE9-A7A2-46CB-B512-E80B00ECB9D8}" srcOrd="0" destOrd="0" presId="urn:microsoft.com/office/officeart/2005/8/layout/hProcess9"/>
    <dgm:cxn modelId="{1C68EAF8-9CB5-4A53-926D-AA8C8F688434}" type="presParOf" srcId="{8B12D2A9-617C-472E-9421-DFADF52DE4FF}" destId="{4AAD8C2D-2646-4BF0-8C0D-96735B26D243}" srcOrd="0" destOrd="0" presId="urn:microsoft.com/office/officeart/2005/8/layout/hProcess9"/>
    <dgm:cxn modelId="{E33322EF-C7B2-4E68-91F1-1212EE880BCB}" type="presParOf" srcId="{8B12D2A9-617C-472E-9421-DFADF52DE4FF}" destId="{6BCF8AAB-25B2-486D-89B2-5106761A9066}" srcOrd="1" destOrd="0" presId="urn:microsoft.com/office/officeart/2005/8/layout/hProcess9"/>
    <dgm:cxn modelId="{80353B47-9FAD-460E-917B-32E631D16888}" type="presParOf" srcId="{6BCF8AAB-25B2-486D-89B2-5106761A9066}" destId="{EE726CE9-A7A2-46CB-B512-E80B00ECB9D8}" srcOrd="0" destOrd="0" presId="urn:microsoft.com/office/officeart/2005/8/layout/hProcess9"/>
    <dgm:cxn modelId="{B035BC52-189E-4916-A621-78D7D18D786A}" type="presParOf" srcId="{6BCF8AAB-25B2-486D-89B2-5106761A9066}" destId="{F70FC651-B02D-4B52-94ED-0F8B87F6D663}" srcOrd="1" destOrd="0" presId="urn:microsoft.com/office/officeart/2005/8/layout/hProcess9"/>
    <dgm:cxn modelId="{8C1A5645-9926-472A-8F09-EF9EE66B3987}" type="presParOf" srcId="{6BCF8AAB-25B2-486D-89B2-5106761A9066}" destId="{C7B52B0D-396C-4B56-9AB3-4A3410D38419}" srcOrd="2" destOrd="0" presId="urn:microsoft.com/office/officeart/2005/8/layout/hProcess9"/>
    <dgm:cxn modelId="{9C497E7B-25CA-4481-B7B6-EE47DDEA6174}" type="presParOf" srcId="{6BCF8AAB-25B2-486D-89B2-5106761A9066}" destId="{576A9055-859A-4330-81D3-C9D259C37051}" srcOrd="3" destOrd="0" presId="urn:microsoft.com/office/officeart/2005/8/layout/hProcess9"/>
    <dgm:cxn modelId="{92CCC5ED-2CBB-4F2F-8F2C-F3C0B2FAA8EA}" type="presParOf" srcId="{6BCF8AAB-25B2-486D-89B2-5106761A9066}" destId="{5687E9A6-A5ED-4DC4-93B7-A0EBFF408006}" srcOrd="4" destOrd="0" presId="urn:microsoft.com/office/officeart/2005/8/layout/hProcess9"/>
    <dgm:cxn modelId="{B41ED089-5B87-41AE-8294-258C12686406}" type="presParOf" srcId="{6BCF8AAB-25B2-486D-89B2-5106761A9066}" destId="{AB5B664A-4E78-4C20-ADE2-5E1435303530}" srcOrd="5" destOrd="0" presId="urn:microsoft.com/office/officeart/2005/8/layout/hProcess9"/>
    <dgm:cxn modelId="{45F17944-1EA0-47CB-A69E-69D496884BCC}" type="presParOf" srcId="{6BCF8AAB-25B2-486D-89B2-5106761A9066}" destId="{4F062F76-4C19-4A5B-AA9C-EA44754C0C1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D8C2D-2646-4BF0-8C0D-96735B26D243}">
      <dsp:nvSpPr>
        <dsp:cNvPr id="0" name=""/>
        <dsp:cNvSpPr/>
      </dsp:nvSpPr>
      <dsp:spPr>
        <a:xfrm>
          <a:off x="855617" y="0"/>
          <a:ext cx="9696993" cy="44958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26CE9-A7A2-46CB-B512-E80B00ECB9D8}">
      <dsp:nvSpPr>
        <dsp:cNvPr id="0" name=""/>
        <dsp:cNvSpPr/>
      </dsp:nvSpPr>
      <dsp:spPr>
        <a:xfrm>
          <a:off x="5709" y="1348740"/>
          <a:ext cx="2746218" cy="1798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Questions and Goals and Scope</a:t>
          </a:r>
        </a:p>
      </dsp:txBody>
      <dsp:txXfrm>
        <a:off x="93496" y="1436527"/>
        <a:ext cx="2570644" cy="1622746"/>
      </dsp:txXfrm>
    </dsp:sp>
    <dsp:sp modelId="{C7B52B0D-396C-4B56-9AB3-4A3410D38419}">
      <dsp:nvSpPr>
        <dsp:cNvPr id="0" name=""/>
        <dsp:cNvSpPr/>
      </dsp:nvSpPr>
      <dsp:spPr>
        <a:xfrm>
          <a:off x="2889239" y="1348740"/>
          <a:ext cx="2746218" cy="1798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Research, Resources, and Learning	</a:t>
          </a:r>
        </a:p>
      </dsp:txBody>
      <dsp:txXfrm>
        <a:off x="2977026" y="1436527"/>
        <a:ext cx="2570644" cy="1622746"/>
      </dsp:txXfrm>
    </dsp:sp>
    <dsp:sp modelId="{5687E9A6-A5ED-4DC4-93B7-A0EBFF408006}">
      <dsp:nvSpPr>
        <dsp:cNvPr id="0" name=""/>
        <dsp:cNvSpPr/>
      </dsp:nvSpPr>
      <dsp:spPr>
        <a:xfrm>
          <a:off x="5772769" y="1348740"/>
          <a:ext cx="2746218" cy="17983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Recommendations</a:t>
          </a:r>
        </a:p>
      </dsp:txBody>
      <dsp:txXfrm>
        <a:off x="5860556" y="1436527"/>
        <a:ext cx="2570644" cy="1622746"/>
      </dsp:txXfrm>
    </dsp:sp>
    <dsp:sp modelId="{4F062F76-4C19-4A5B-AA9C-EA44754C0C1F}">
      <dsp:nvSpPr>
        <dsp:cNvPr id="0" name=""/>
        <dsp:cNvSpPr/>
      </dsp:nvSpPr>
      <dsp:spPr>
        <a:xfrm>
          <a:off x="8656299" y="1348740"/>
          <a:ext cx="2746218" cy="17983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Report</a:t>
          </a:r>
        </a:p>
      </dsp:txBody>
      <dsp:txXfrm>
        <a:off x="8744086" y="1436527"/>
        <a:ext cx="2570644" cy="1622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57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70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6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868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57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6077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86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42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BF363DC-8CEF-4A3F-BE08-A289CFF1343D}" type="datetimeFigureOut">
              <a:rPr lang="en-US" smtClean="0"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2140EFE7-5A46-4F36-8BB2-B9ADE9495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3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os.vermont.gov/opr/regulatory/regulatory-review/mental-health-licensing-study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BA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F47E20B-1205-4238-A82B-90EF577F3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3567AC-EB9A-47A9-B6EC-B5BDB73B11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BD4AF29-5660-41A9-8061-AA2FAF4C9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373" y="821993"/>
            <a:ext cx="3845549" cy="3212654"/>
          </a:xfrm>
          <a:noFill/>
          <a:ln>
            <a:solidFill>
              <a:schemeClr val="bg1"/>
            </a:solidFill>
          </a:ln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800">
                <a:solidFill>
                  <a:schemeClr val="bg1"/>
                </a:solidFill>
              </a:rPr>
              <a:t>Mental Health Professional Licensing  Study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2897B8-A1C4-4D3C-B97E-A3F425AD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19503" y="4315597"/>
            <a:ext cx="3415288" cy="1106147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  <a:t>Office of Professional Regulation</a:t>
            </a:r>
            <a:br>
              <a:rPr lang="en-US"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r>
              <a:rPr lang="en-US" sz="1600" b="1">
                <a:solidFill>
                  <a:schemeClr val="bg1"/>
                </a:solidFill>
              </a:rPr>
              <a:t>sos.opr.comments@vermont.gov</a:t>
            </a: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endParaRPr lang="en-US" sz="1600" b="1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14ECB307-AB1E-4CE6-A8EE-77B6E88184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8048" y="643467"/>
            <a:ext cx="5410199" cy="5410199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BBD39067-460E-81D9-17EE-3756E187E16D}"/>
              </a:ext>
            </a:extLst>
          </p:cNvPr>
          <p:cNvSpPr txBox="1">
            <a:spLocks/>
          </p:cNvSpPr>
          <p:nvPr/>
        </p:nvSpPr>
        <p:spPr>
          <a:xfrm>
            <a:off x="595116" y="5508171"/>
            <a:ext cx="3415288" cy="849086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5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  <a:hlinkClick r:id="rId3"/>
              </a:rPr>
              <a:t>https://sos.vermont.gov/opr/regulatory/regulatory-review/mental-health-licensing-study/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BAFB5"/>
              </a:buClr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8322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CA606-5FAD-6A4E-0CC1-982523F57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1FCE8-CB3B-6BCE-3E09-C609DE7C3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Welcome</a:t>
            </a:r>
            <a:endParaRPr lang="en-US" sz="2400" dirty="0"/>
          </a:p>
          <a:p>
            <a:r>
              <a:rPr lang="en-US" sz="2000" dirty="0"/>
              <a:t>New and Refined Issues and Questions Throughout</a:t>
            </a:r>
          </a:p>
          <a:p>
            <a:r>
              <a:rPr lang="en-US" sz="2000" dirty="0"/>
              <a:t>Identifying Resources, Research, and Learning Opportunities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12911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8AC22BD7-85EC-A70E-166C-AA21581B3E39}"/>
              </a:ext>
            </a:extLst>
          </p:cNvPr>
          <p:cNvGraphicFramePr/>
          <p:nvPr/>
        </p:nvGraphicFramePr>
        <p:xfrm>
          <a:off x="500743" y="1208314"/>
          <a:ext cx="11408228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Arrow: Down 15">
            <a:extLst>
              <a:ext uri="{FF2B5EF4-FFF2-40B4-BE49-F238E27FC236}">
                <a16:creationId xmlns:a16="http://schemas.microsoft.com/office/drawing/2014/main" id="{B3F46EF6-3CA4-15C1-0ACC-C9CCA5209917}"/>
              </a:ext>
            </a:extLst>
          </p:cNvPr>
          <p:cNvSpPr/>
          <p:nvPr/>
        </p:nvSpPr>
        <p:spPr>
          <a:xfrm>
            <a:off x="3229428" y="1406071"/>
            <a:ext cx="199571" cy="1097642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4D423A1-D2D6-E384-4B7E-C3E0D137CE02}"/>
              </a:ext>
            </a:extLst>
          </p:cNvPr>
          <p:cNvSpPr txBox="1"/>
          <p:nvPr/>
        </p:nvSpPr>
        <p:spPr>
          <a:xfrm>
            <a:off x="2603500" y="725714"/>
            <a:ext cx="142421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We're here!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11/20/23</a:t>
            </a:r>
          </a:p>
        </p:txBody>
      </p:sp>
    </p:spTree>
    <p:extLst>
      <p:ext uri="{BB962C8B-B14F-4D97-AF65-F5344CB8AC3E}">
        <p14:creationId xmlns:p14="http://schemas.microsoft.com/office/powerpoint/2010/main" val="3778337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D1F97-02DF-C344-563B-DDAFFD125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Supervision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F55F6E-0C4B-B0FD-04A1-32B5FDAF41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374973"/>
            <a:ext cx="4271771" cy="4244981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Barriers to supervision 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Workforce development</a:t>
            </a:r>
          </a:p>
          <a:p>
            <a:pPr>
              <a:lnSpc>
                <a:spcPct val="90000"/>
              </a:lnSpc>
              <a:spcBef>
                <a:spcPts val="500"/>
              </a:spcBef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Accommodations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Cross-profession supervision requirements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Supervisor qualifications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Supervision contracts (accountability and transparency)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Private practice v. agency settings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Supervision hourly rules criteria </a:t>
            </a:r>
          </a:p>
          <a:p>
            <a:pPr>
              <a:lnSpc>
                <a:spcPct val="90000"/>
              </a:lnSpc>
            </a:pPr>
            <a:r>
              <a:rPr lang="en-US">
                <a:solidFill>
                  <a:srgbClr val="000000"/>
                </a:solidFill>
                <a:latin typeface="Gill Sans MT"/>
                <a:cs typeface="Calibri"/>
              </a:rPr>
              <a:t>Direct v. indirect service criteria</a:t>
            </a:r>
          </a:p>
          <a:p>
            <a:r>
              <a:rPr lang="en-US">
                <a:latin typeface="Gill Sans MT"/>
                <a:cs typeface="Calibri"/>
              </a:rPr>
              <a:t>Consistency with surrounding states 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621817-28BB-C4FC-4F65-F546325C4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8315" y="2402187"/>
            <a:ext cx="4270247" cy="4335696"/>
          </a:xfrm>
          <a:ln>
            <a:solidFill>
              <a:schemeClr val="tx1"/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latin typeface="Gill Sans MT"/>
                <a:ea typeface="Arial"/>
                <a:cs typeface="Arial"/>
              </a:rPr>
              <a:t>Definition of</a:t>
            </a:r>
            <a:r>
              <a:rPr lang="en-US" baseline="0">
                <a:latin typeface="Gill Sans MT"/>
                <a:ea typeface="Arial"/>
                <a:cs typeface="Arial"/>
              </a:rPr>
              <a:t> supervised practice hours</a:t>
            </a:r>
            <a:r>
              <a:rPr lang="en-US">
                <a:latin typeface="Gill Sans MT"/>
                <a:ea typeface="Arial"/>
                <a:cs typeface="Arial"/>
              </a:rPr>
              <a:t> (what counts?)​</a:t>
            </a:r>
            <a:endParaRPr lang="en-US">
              <a:latin typeface="Gill Sans MT"/>
            </a:endParaRPr>
          </a:p>
          <a:p>
            <a:pPr marL="228600" lvl="0" indent="-228600" rtl="0">
              <a:buChar char="•"/>
            </a:pPr>
            <a:r>
              <a:rPr lang="en-US" baseline="0">
                <a:latin typeface="Gill Sans MT"/>
                <a:ea typeface="Arial"/>
                <a:cs typeface="Arial"/>
              </a:rPr>
              <a:t>Documentation of supervised hours (e.g., supervisor reports)</a:t>
            </a:r>
            <a:r>
              <a:rPr lang="en-US">
                <a:latin typeface="Gill Sans MT"/>
                <a:ea typeface="Arial"/>
                <a:cs typeface="Arial"/>
              </a:rPr>
              <a:t>​</a:t>
            </a:r>
          </a:p>
          <a:p>
            <a:pPr marL="228600" lvl="0" indent="-228600" rtl="0">
              <a:buChar char="•"/>
            </a:pPr>
            <a:r>
              <a:rPr lang="en-US" baseline="0">
                <a:latin typeface="Gill Sans MT"/>
                <a:ea typeface="Arial"/>
                <a:cs typeface="Arial"/>
              </a:rPr>
              <a:t>Communication with applicant during supervised practice</a:t>
            </a:r>
            <a:r>
              <a:rPr lang="en-US">
                <a:latin typeface="Gill Sans MT"/>
                <a:ea typeface="Arial"/>
                <a:cs typeface="Arial"/>
              </a:rPr>
              <a:t>​</a:t>
            </a:r>
          </a:p>
          <a:p>
            <a:r>
              <a:rPr lang="en-US" baseline="0">
                <a:latin typeface="Gill Sans MT"/>
                <a:ea typeface="Arial"/>
                <a:cs typeface="Arial"/>
              </a:rPr>
              <a:t>Clarity of </a:t>
            </a:r>
            <a:r>
              <a:rPr lang="en-US">
                <a:latin typeface="Gill Sans MT"/>
                <a:ea typeface="Arial"/>
                <a:cs typeface="Arial"/>
              </a:rPr>
              <a:t>requirements and guidance</a:t>
            </a:r>
          </a:p>
          <a:p>
            <a:r>
              <a:rPr lang="en-US">
                <a:latin typeface="Gill Sans MT"/>
                <a:cs typeface="Arial"/>
              </a:rPr>
              <a:t>Ethical requirements (e.g., payment structures, multiple relationships)</a:t>
            </a:r>
          </a:p>
          <a:p>
            <a:r>
              <a:rPr lang="en-US">
                <a:latin typeface="Gill Sans MT"/>
                <a:cs typeface="Arial"/>
              </a:rPr>
              <a:t>Number of supervisees</a:t>
            </a:r>
          </a:p>
          <a:p>
            <a:r>
              <a:rPr lang="en-US">
                <a:latin typeface="Gill Sans MT"/>
                <a:cs typeface="Arial"/>
              </a:rPr>
              <a:t>Regulating the supervisor</a:t>
            </a:r>
          </a:p>
        </p:txBody>
      </p:sp>
    </p:spTree>
    <p:extLst>
      <p:ext uri="{BB962C8B-B14F-4D97-AF65-F5344CB8AC3E}">
        <p14:creationId xmlns:p14="http://schemas.microsoft.com/office/powerpoint/2010/main" val="4187801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50833E-CEC0-D9FA-2649-4753FE8AB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7251" y="1927269"/>
            <a:ext cx="10550013" cy="904420"/>
          </a:xfrm>
        </p:spPr>
        <p:txBody>
          <a:bodyPr>
            <a:noAutofit/>
          </a:bodyPr>
          <a:lstStyle/>
          <a:p>
            <a:pPr marL="225425" lvl="0" indent="-225425" algn="l" rtl="0">
              <a:buChar char="•"/>
            </a:pPr>
            <a:r>
              <a:rPr lang="en-US" sz="16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How can we balance access to supervision with different interests of supervisors and supervisees?</a:t>
            </a:r>
            <a:r>
              <a:rPr lang="en-US" sz="160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​</a:t>
            </a:r>
          </a:p>
          <a:p>
            <a:pPr marL="225425" lvl="0" indent="-225425" algn="l" rtl="0">
              <a:buChar char="•"/>
            </a:pPr>
            <a:r>
              <a:rPr lang="en-US" sz="1600" baseline="0">
                <a:solidFill>
                  <a:srgbClr val="262626"/>
                </a:solidFill>
                <a:latin typeface="Gill Sans MT"/>
                <a:ea typeface="Arial"/>
                <a:cs typeface="Arial"/>
              </a:rPr>
              <a:t>How can regulations make supervision more accessible?  How can regulations reduce barriers to supervision?</a:t>
            </a:r>
            <a:endParaRPr lang="en-US" sz="1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FCA75-F7AD-D6C9-7D15-33E7986C7A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7166" y="2984087"/>
            <a:ext cx="5185092" cy="4178710"/>
          </a:xfrm>
        </p:spPr>
        <p:txBody>
          <a:bodyPr>
            <a:normAutofit/>
          </a:bodyPr>
          <a:lstStyle/>
          <a:p>
            <a:r>
              <a:rPr lang="en-US" sz="1900" i="1"/>
              <a:t>Oversight of supervised practice</a:t>
            </a:r>
          </a:p>
          <a:p>
            <a:pPr lvl="1"/>
            <a:r>
              <a:rPr lang="en-US" sz="1400"/>
              <a:t>How can OPR streamline supervision requirements across all mental health professions?</a:t>
            </a:r>
          </a:p>
          <a:p>
            <a:pPr lvl="1"/>
            <a:r>
              <a:rPr lang="en-US" sz="1400"/>
              <a:t>What does quality supervision mean? How can additional oversight improve supervision?</a:t>
            </a:r>
          </a:p>
          <a:p>
            <a:pPr lvl="1"/>
            <a:r>
              <a:rPr lang="en-US" sz="1400"/>
              <a:t>How can the supervised practice regulations be revised to improve access while still protecting the public?</a:t>
            </a:r>
          </a:p>
          <a:p>
            <a:pPr lvl="1"/>
            <a:r>
              <a:rPr lang="en-US" sz="1400"/>
              <a:t>What are the risks we are concerned about with poor quality supervision? </a:t>
            </a:r>
          </a:p>
          <a:p>
            <a:pPr lvl="1"/>
            <a:r>
              <a:rPr lang="en-US" sz="1400"/>
              <a:t>Is it possible to create more flexibility in supervision pathways to licensure? 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F7422-855A-38F4-B95B-62161214A0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50991" y="2984087"/>
            <a:ext cx="5465704" cy="4267201"/>
          </a:xfrm>
        </p:spPr>
        <p:txBody>
          <a:bodyPr>
            <a:normAutofit/>
          </a:bodyPr>
          <a:lstStyle/>
          <a:p>
            <a:r>
              <a:rPr lang="en-US" i="1"/>
              <a:t>Oversight of supervisor-supervisee relationship</a:t>
            </a:r>
          </a:p>
          <a:p>
            <a:pPr lvl="1"/>
            <a:r>
              <a:rPr lang="en-US" sz="1400"/>
              <a:t>Should providing supervision require training or additional CE? </a:t>
            </a:r>
          </a:p>
          <a:p>
            <a:pPr lvl="1"/>
            <a:r>
              <a:rPr lang="en-US" sz="1400"/>
              <a:t>Should providing supervision be a revocable privilege, e.g., in the event of misconduct? </a:t>
            </a:r>
          </a:p>
          <a:p>
            <a:pPr lvl="1"/>
            <a:r>
              <a:rPr lang="en-US" sz="1400"/>
              <a:t>Should OPR standardize supervision contracts? </a:t>
            </a:r>
          </a:p>
          <a:p>
            <a:pPr lvl="1"/>
            <a:r>
              <a:rPr lang="en-US" sz="1400"/>
              <a:t>What is considered fair and equitable in supervision arrangements/contract terms?</a:t>
            </a:r>
          </a:p>
          <a:p>
            <a:pPr lvl="1"/>
            <a:r>
              <a:rPr lang="en-US" sz="1400"/>
              <a:t>Should OPR actively track supervision hours/relationships? </a:t>
            </a:r>
          </a:p>
          <a:p>
            <a:pPr lvl="1"/>
            <a:r>
              <a:rPr lang="en-US" sz="1400"/>
              <a:t>What are the concerns around supervision business models? </a:t>
            </a:r>
          </a:p>
          <a:p>
            <a:pPr lvl="1"/>
            <a:r>
              <a:rPr lang="en-US" sz="1400"/>
              <a:t>Are there employment complications for professionals-in-training as independent contractors?</a:t>
            </a:r>
          </a:p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AF182A3-39A0-F105-A174-65B3F8CB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6769"/>
            <a:ext cx="7729728" cy="1188720"/>
          </a:xfrm>
        </p:spPr>
        <p:txBody>
          <a:bodyPr/>
          <a:lstStyle/>
          <a:p>
            <a:r>
              <a:rPr lang="en-US"/>
              <a:t>Supervision</a:t>
            </a:r>
          </a:p>
        </p:txBody>
      </p:sp>
    </p:spTree>
    <p:extLst>
      <p:ext uri="{BB962C8B-B14F-4D97-AF65-F5344CB8AC3E}">
        <p14:creationId xmlns:p14="http://schemas.microsoft.com/office/powerpoint/2010/main" val="2410784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2702E-EFD8-02CE-B0EB-ABC5870E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&amp;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E230A-5489-BCA0-4F9D-EE0950A04A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81912" y="2412274"/>
            <a:ext cx="9025128" cy="41463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600"/>
              <a:t>What resources would be helpful to answer these subgroup questions? </a:t>
            </a:r>
          </a:p>
          <a:p>
            <a:r>
              <a:rPr lang="en-US" sz="2600"/>
              <a:t>What stakeholder groups should be considered and how can we include their participation?</a:t>
            </a:r>
          </a:p>
          <a:p>
            <a:r>
              <a:rPr lang="en-US" sz="2600"/>
              <a:t>What can Vermont learn from other states’ regulatory programs? </a:t>
            </a:r>
          </a:p>
          <a:p>
            <a:r>
              <a:rPr lang="en-US" sz="2600"/>
              <a:t>What other research would you like OPR to conduct?</a:t>
            </a:r>
          </a:p>
          <a:p>
            <a:r>
              <a:rPr lang="en-US" sz="2600"/>
              <a:t>What other research and resources does this group have available?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 marL="0" indent="0" algn="ctr">
              <a:buNone/>
            </a:pPr>
            <a:endParaRPr lang="en-US" sz="4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134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0F8FF-5B6B-DB60-B632-8E1E1B856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Meeting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7818E-415C-87A5-7976-D3E31D467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3352"/>
            <a:ext cx="7729728" cy="37991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4600" dirty="0"/>
              <a:t>Meetings: </a:t>
            </a:r>
            <a:r>
              <a:rPr lang="en-US" sz="4400" dirty="0"/>
              <a:t>2-4pm</a:t>
            </a:r>
            <a:endParaRPr lang="en-US" dirty="0"/>
          </a:p>
          <a:p>
            <a:pPr lvl="1"/>
            <a:r>
              <a:rPr lang="en-US" sz="2400" dirty="0"/>
              <a:t>Streamlining &amp; Barriers – Dec. 12</a:t>
            </a:r>
          </a:p>
          <a:p>
            <a:pPr lvl="1"/>
            <a:r>
              <a:rPr lang="en-US" sz="2400" dirty="0"/>
              <a:t>Whole Group Meeting – Dec. 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9EE3A7-A7DF-AA47-DE8F-B02F50A8950D}"/>
              </a:ext>
            </a:extLst>
          </p:cNvPr>
          <p:cNvSpPr txBox="1"/>
          <p:nvPr/>
        </p:nvSpPr>
        <p:spPr>
          <a:xfrm>
            <a:off x="1025071" y="4858657"/>
            <a:ext cx="1014185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Sos.opr.comments@vermont.gov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578089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FE77231E11D943B4A9A3E21D2D631C" ma:contentTypeVersion="19" ma:contentTypeDescription="Create a new document." ma:contentTypeScope="" ma:versionID="7ac51f24448f55d2b825aae21e33a81a">
  <xsd:schema xmlns:xsd="http://www.w3.org/2001/XMLSchema" xmlns:xs="http://www.w3.org/2001/XMLSchema" xmlns:p="http://schemas.microsoft.com/office/2006/metadata/properties" xmlns:ns1="http://schemas.microsoft.com/sharepoint/v3" xmlns:ns2="fa183bd7-bcfa-44ed-a537-3bf551eaaa54" xmlns:ns3="83c9a996-c187-4036-9022-0b27f7bfaa9a" targetNamespace="http://schemas.microsoft.com/office/2006/metadata/properties" ma:root="true" ma:fieldsID="f2851c953bb067f745fe3cfbff6a2c58" ns1:_="" ns2:_="" ns3:_="">
    <xsd:import namespace="http://schemas.microsoft.com/sharepoint/v3"/>
    <xsd:import namespace="fa183bd7-bcfa-44ed-a537-3bf551eaaa54"/>
    <xsd:import namespace="83c9a996-c187-4036-9022-0b27f7bfaa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183bd7-bcfa-44ed-a537-3bf551eaaa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Status" ma:index="18" nillable="true" ma:displayName="Status" ma:default="Teams" ma:description="Describes how far along the ingest process this document currently is" ma:format="Dropdown" ma:internalName="Status">
      <xsd:simpleType>
        <xsd:restriction base="dms:Choice">
          <xsd:enumeration value="Teams"/>
          <xsd:enumeration value="Staging area"/>
          <xsd:enumeration value="VT-ReTain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b405ef0-1b2e-414d-886f-c62305e7680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9a996-c187-4036-9022-0b27f7bfa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f67c4cf-d411-4a6f-9cc0-8ae2d2d270bf}" ma:internalName="TaxCatchAll" ma:showField="CatchAllData" ma:web="83c9a996-c187-4036-9022-0b27f7bfa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fa183bd7-bcfa-44ed-a537-3bf551eaaa54">
      <Terms xmlns="http://schemas.microsoft.com/office/infopath/2007/PartnerControls"/>
    </lcf76f155ced4ddcb4097134ff3c332f>
    <TaxCatchAll xmlns="83c9a996-c187-4036-9022-0b27f7bfaa9a" xsi:nil="true"/>
    <_ip_UnifiedCompliancePolicyProperties xmlns="http://schemas.microsoft.com/sharepoint/v3" xsi:nil="true"/>
    <Status xmlns="fa183bd7-bcfa-44ed-a537-3bf551eaaa54">Teams</Status>
  </documentManagement>
</p:properties>
</file>

<file path=customXml/itemProps1.xml><?xml version="1.0" encoding="utf-8"?>
<ds:datastoreItem xmlns:ds="http://schemas.openxmlformats.org/officeDocument/2006/customXml" ds:itemID="{2B2880E9-0F34-4374-90E0-3E526EDCD8A1}"/>
</file>

<file path=customXml/itemProps2.xml><?xml version="1.0" encoding="utf-8"?>
<ds:datastoreItem xmlns:ds="http://schemas.openxmlformats.org/officeDocument/2006/customXml" ds:itemID="{F96C9BE6-A6F4-4A6A-B9B3-A2954F1A164C}"/>
</file>

<file path=customXml/itemProps3.xml><?xml version="1.0" encoding="utf-8"?>
<ds:datastoreItem xmlns:ds="http://schemas.openxmlformats.org/officeDocument/2006/customXml" ds:itemID="{C2BD64F1-8857-4CFD-9C43-FBF80EB42B08}"/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435</Words>
  <Application>Microsoft Office PowerPoint</Application>
  <PresentationFormat>Widescreen</PresentationFormat>
  <Paragraphs>63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Parcel</vt:lpstr>
      <vt:lpstr>Mental Health Professional Licensing  Study</vt:lpstr>
      <vt:lpstr>Agenda</vt:lpstr>
      <vt:lpstr>PowerPoint Presentation</vt:lpstr>
      <vt:lpstr>Supervision</vt:lpstr>
      <vt:lpstr>Supervision</vt:lpstr>
      <vt:lpstr>Research &amp; Resources</vt:lpstr>
      <vt:lpstr>Next Meeting Dates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 Health Professional Licensing  Study</dc:title>
  <dc:creator>Bruce, Dylan</dc:creator>
  <cp:lastModifiedBy>Bruce, Dylan</cp:lastModifiedBy>
  <cp:revision>1</cp:revision>
  <dcterms:created xsi:type="dcterms:W3CDTF">2023-11-27T15:01:03Z</dcterms:created>
  <dcterms:modified xsi:type="dcterms:W3CDTF">2023-11-27T16:01:36Z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0x01010094FE77231E11D943B4A9A3E21D2D631C</vt:lpwstr>
  </property>
</Properties>
</file>