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76" r:id="rId5"/>
    <p:sldId id="320" r:id="rId6"/>
    <p:sldId id="285" r:id="rId7"/>
    <p:sldId id="323" r:id="rId8"/>
    <p:sldId id="304" r:id="rId9"/>
    <p:sldId id="322" r:id="rId10"/>
    <p:sldId id="325" r:id="rId11"/>
    <p:sldId id="326" r:id="rId12"/>
    <p:sldId id="324" r:id="rId13"/>
    <p:sldId id="330" r:id="rId14"/>
    <p:sldId id="327" r:id="rId15"/>
    <p:sldId id="328" r:id="rId16"/>
    <p:sldId id="331" r:id="rId17"/>
    <p:sldId id="329" r:id="rId18"/>
    <p:sldId id="300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uce, Dylan" userId="d165b764-2668-468d-b823-335e78cbdb53" providerId="ADAL" clId="{AABAFE8B-B385-4092-884E-AE8290338B3E}"/>
    <pc:docChg chg="custSel modSld">
      <pc:chgData name="Bruce, Dylan" userId="d165b764-2668-468d-b823-335e78cbdb53" providerId="ADAL" clId="{AABAFE8B-B385-4092-884E-AE8290338B3E}" dt="2023-12-18T19:37:25.909" v="36" actId="1076"/>
      <pc:docMkLst>
        <pc:docMk/>
      </pc:docMkLst>
      <pc:sldChg chg="modSp mod">
        <pc:chgData name="Bruce, Dylan" userId="d165b764-2668-468d-b823-335e78cbdb53" providerId="ADAL" clId="{AABAFE8B-B385-4092-884E-AE8290338B3E}" dt="2023-12-18T19:37:25.909" v="36" actId="1076"/>
        <pc:sldMkLst>
          <pc:docMk/>
          <pc:sldMk cId="875780894" sldId="300"/>
        </pc:sldMkLst>
        <pc:spChg chg="mod">
          <ac:chgData name="Bruce, Dylan" userId="d165b764-2668-468d-b823-335e78cbdb53" providerId="ADAL" clId="{AABAFE8B-B385-4092-884E-AE8290338B3E}" dt="2023-12-18T19:37:07.606" v="35" actId="6549"/>
          <ac:spMkLst>
            <pc:docMk/>
            <pc:sldMk cId="875780894" sldId="300"/>
            <ac:spMk id="3" creationId="{B687818E-415C-87A5-7976-D3E31D4672BD}"/>
          </ac:spMkLst>
        </pc:spChg>
        <pc:spChg chg="mod">
          <ac:chgData name="Bruce, Dylan" userId="d165b764-2668-468d-b823-335e78cbdb53" providerId="ADAL" clId="{AABAFE8B-B385-4092-884E-AE8290338B3E}" dt="2023-12-18T19:37:25.909" v="36" actId="1076"/>
          <ac:spMkLst>
            <pc:docMk/>
            <pc:sldMk cId="875780894" sldId="300"/>
            <ac:spMk id="4" creationId="{FD9EE3A7-A7DF-AA47-DE8F-B02F50A8950D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35C986-FDAE-4469-8FB1-AC2CADD5B358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</dgm:pt>
    <dgm:pt modelId="{F3024B26-6EF5-4F6D-BC0F-93EE4EEB3606}">
      <dgm:prSet phldrT="[Text]"/>
      <dgm:spPr/>
      <dgm:t>
        <a:bodyPr/>
        <a:lstStyle/>
        <a:p>
          <a:r>
            <a:rPr lang="en-US"/>
            <a:t>Questions and Goals and Scope</a:t>
          </a:r>
        </a:p>
      </dgm:t>
    </dgm:pt>
    <dgm:pt modelId="{01F8CC4C-37B4-482C-A124-F40AAFD714C1}" type="parTrans" cxnId="{F8E8D745-963B-444F-B19E-7AB148285FB1}">
      <dgm:prSet/>
      <dgm:spPr/>
      <dgm:t>
        <a:bodyPr/>
        <a:lstStyle/>
        <a:p>
          <a:endParaRPr lang="en-US"/>
        </a:p>
      </dgm:t>
    </dgm:pt>
    <dgm:pt modelId="{B02578B7-3FC7-4C38-908A-CF073FF58F82}" type="sibTrans" cxnId="{F8E8D745-963B-444F-B19E-7AB148285FB1}">
      <dgm:prSet/>
      <dgm:spPr/>
      <dgm:t>
        <a:bodyPr/>
        <a:lstStyle/>
        <a:p>
          <a:endParaRPr lang="en-US"/>
        </a:p>
      </dgm:t>
    </dgm:pt>
    <dgm:pt modelId="{19AC8CEC-CDE7-4F9B-BEC7-A7CDA14DF525}">
      <dgm:prSet phldrT="[Text]"/>
      <dgm:spPr/>
      <dgm:t>
        <a:bodyPr/>
        <a:lstStyle/>
        <a:p>
          <a:r>
            <a:rPr lang="en-US"/>
            <a:t>Research, Resources, and Learning	</a:t>
          </a:r>
        </a:p>
      </dgm:t>
    </dgm:pt>
    <dgm:pt modelId="{070763A6-0B3A-4FD3-B71E-BC06F6205FF8}" type="parTrans" cxnId="{70CB4AA1-0D59-4616-BCE2-A9531115789D}">
      <dgm:prSet/>
      <dgm:spPr/>
      <dgm:t>
        <a:bodyPr/>
        <a:lstStyle/>
        <a:p>
          <a:endParaRPr lang="en-US"/>
        </a:p>
      </dgm:t>
    </dgm:pt>
    <dgm:pt modelId="{F2CD1B95-8A46-4683-8A3D-E878F47B5484}" type="sibTrans" cxnId="{70CB4AA1-0D59-4616-BCE2-A9531115789D}">
      <dgm:prSet/>
      <dgm:spPr/>
      <dgm:t>
        <a:bodyPr/>
        <a:lstStyle/>
        <a:p>
          <a:endParaRPr lang="en-US"/>
        </a:p>
      </dgm:t>
    </dgm:pt>
    <dgm:pt modelId="{87771ADE-B6C9-4FAC-AFFD-87FBFB96F66B}">
      <dgm:prSet phldrT="[Text]" custT="1"/>
      <dgm:spPr/>
      <dgm:t>
        <a:bodyPr/>
        <a:lstStyle/>
        <a:p>
          <a:r>
            <a:rPr lang="en-US" sz="2400"/>
            <a:t>Recommendations</a:t>
          </a:r>
        </a:p>
      </dgm:t>
    </dgm:pt>
    <dgm:pt modelId="{98641B7B-9FD7-4BB5-8947-49513830CFFE}" type="parTrans" cxnId="{4585F3CE-2A16-4C22-A745-30E9009AB063}">
      <dgm:prSet/>
      <dgm:spPr/>
      <dgm:t>
        <a:bodyPr/>
        <a:lstStyle/>
        <a:p>
          <a:endParaRPr lang="en-US"/>
        </a:p>
      </dgm:t>
    </dgm:pt>
    <dgm:pt modelId="{EDB51153-851D-4996-8E9A-847921769866}" type="sibTrans" cxnId="{4585F3CE-2A16-4C22-A745-30E9009AB063}">
      <dgm:prSet/>
      <dgm:spPr/>
      <dgm:t>
        <a:bodyPr/>
        <a:lstStyle/>
        <a:p>
          <a:endParaRPr lang="en-US"/>
        </a:p>
      </dgm:t>
    </dgm:pt>
    <dgm:pt modelId="{732BBC7B-AC17-4B18-8223-3770FD966B26}">
      <dgm:prSet phldrT="[Text]"/>
      <dgm:spPr/>
      <dgm:t>
        <a:bodyPr/>
        <a:lstStyle/>
        <a:p>
          <a:r>
            <a:rPr lang="en-US"/>
            <a:t>Report</a:t>
          </a:r>
        </a:p>
      </dgm:t>
    </dgm:pt>
    <dgm:pt modelId="{8B1F3B21-574C-4388-BCF0-10D8B3ED792E}" type="parTrans" cxnId="{99ECD3C1-5D35-41DA-B446-01B1375C2589}">
      <dgm:prSet/>
      <dgm:spPr/>
      <dgm:t>
        <a:bodyPr/>
        <a:lstStyle/>
        <a:p>
          <a:endParaRPr lang="en-US"/>
        </a:p>
      </dgm:t>
    </dgm:pt>
    <dgm:pt modelId="{C41011F9-14D1-49D3-B9BF-44C2AC68398C}" type="sibTrans" cxnId="{99ECD3C1-5D35-41DA-B446-01B1375C2589}">
      <dgm:prSet/>
      <dgm:spPr/>
      <dgm:t>
        <a:bodyPr/>
        <a:lstStyle/>
        <a:p>
          <a:endParaRPr lang="en-US"/>
        </a:p>
      </dgm:t>
    </dgm:pt>
    <dgm:pt modelId="{8B12D2A9-617C-472E-9421-DFADF52DE4FF}" type="pres">
      <dgm:prSet presAssocID="{AF35C986-FDAE-4469-8FB1-AC2CADD5B358}" presName="CompostProcess" presStyleCnt="0">
        <dgm:presLayoutVars>
          <dgm:dir/>
          <dgm:resizeHandles val="exact"/>
        </dgm:presLayoutVars>
      </dgm:prSet>
      <dgm:spPr/>
    </dgm:pt>
    <dgm:pt modelId="{4AAD8C2D-2646-4BF0-8C0D-96735B26D243}" type="pres">
      <dgm:prSet presAssocID="{AF35C986-FDAE-4469-8FB1-AC2CADD5B358}" presName="arrow" presStyleLbl="bgShp" presStyleIdx="0" presStyleCnt="1"/>
      <dgm:spPr/>
    </dgm:pt>
    <dgm:pt modelId="{6BCF8AAB-25B2-486D-89B2-5106761A9066}" type="pres">
      <dgm:prSet presAssocID="{AF35C986-FDAE-4469-8FB1-AC2CADD5B358}" presName="linearProcess" presStyleCnt="0"/>
      <dgm:spPr/>
    </dgm:pt>
    <dgm:pt modelId="{EE726CE9-A7A2-46CB-B512-E80B00ECB9D8}" type="pres">
      <dgm:prSet presAssocID="{F3024B26-6EF5-4F6D-BC0F-93EE4EEB3606}" presName="textNode" presStyleLbl="node1" presStyleIdx="0" presStyleCnt="4">
        <dgm:presLayoutVars>
          <dgm:bulletEnabled val="1"/>
        </dgm:presLayoutVars>
      </dgm:prSet>
      <dgm:spPr/>
    </dgm:pt>
    <dgm:pt modelId="{F70FC651-B02D-4B52-94ED-0F8B87F6D663}" type="pres">
      <dgm:prSet presAssocID="{B02578B7-3FC7-4C38-908A-CF073FF58F82}" presName="sibTrans" presStyleCnt="0"/>
      <dgm:spPr/>
    </dgm:pt>
    <dgm:pt modelId="{C7B52B0D-396C-4B56-9AB3-4A3410D38419}" type="pres">
      <dgm:prSet presAssocID="{19AC8CEC-CDE7-4F9B-BEC7-A7CDA14DF525}" presName="textNode" presStyleLbl="node1" presStyleIdx="1" presStyleCnt="4">
        <dgm:presLayoutVars>
          <dgm:bulletEnabled val="1"/>
        </dgm:presLayoutVars>
      </dgm:prSet>
      <dgm:spPr/>
    </dgm:pt>
    <dgm:pt modelId="{576A9055-859A-4330-81D3-C9D259C37051}" type="pres">
      <dgm:prSet presAssocID="{F2CD1B95-8A46-4683-8A3D-E878F47B5484}" presName="sibTrans" presStyleCnt="0"/>
      <dgm:spPr/>
    </dgm:pt>
    <dgm:pt modelId="{5687E9A6-A5ED-4DC4-93B7-A0EBFF408006}" type="pres">
      <dgm:prSet presAssocID="{87771ADE-B6C9-4FAC-AFFD-87FBFB96F66B}" presName="textNode" presStyleLbl="node1" presStyleIdx="2" presStyleCnt="4">
        <dgm:presLayoutVars>
          <dgm:bulletEnabled val="1"/>
        </dgm:presLayoutVars>
      </dgm:prSet>
      <dgm:spPr/>
    </dgm:pt>
    <dgm:pt modelId="{AB5B664A-4E78-4C20-ADE2-5E1435303530}" type="pres">
      <dgm:prSet presAssocID="{EDB51153-851D-4996-8E9A-847921769866}" presName="sibTrans" presStyleCnt="0"/>
      <dgm:spPr/>
    </dgm:pt>
    <dgm:pt modelId="{4F062F76-4C19-4A5B-AA9C-EA44754C0C1F}" type="pres">
      <dgm:prSet presAssocID="{732BBC7B-AC17-4B18-8223-3770FD966B26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E9E41D23-334A-44CF-BB40-BFF3B5A09DD5}" type="presOf" srcId="{AF35C986-FDAE-4469-8FB1-AC2CADD5B358}" destId="{8B12D2A9-617C-472E-9421-DFADF52DE4FF}" srcOrd="0" destOrd="0" presId="urn:microsoft.com/office/officeart/2005/8/layout/hProcess9"/>
    <dgm:cxn modelId="{F8E8D745-963B-444F-B19E-7AB148285FB1}" srcId="{AF35C986-FDAE-4469-8FB1-AC2CADD5B358}" destId="{F3024B26-6EF5-4F6D-BC0F-93EE4EEB3606}" srcOrd="0" destOrd="0" parTransId="{01F8CC4C-37B4-482C-A124-F40AAFD714C1}" sibTransId="{B02578B7-3FC7-4C38-908A-CF073FF58F82}"/>
    <dgm:cxn modelId="{6CE59F72-C927-431D-B64F-5D57C3ABA91C}" type="presOf" srcId="{87771ADE-B6C9-4FAC-AFFD-87FBFB96F66B}" destId="{5687E9A6-A5ED-4DC4-93B7-A0EBFF408006}" srcOrd="0" destOrd="0" presId="urn:microsoft.com/office/officeart/2005/8/layout/hProcess9"/>
    <dgm:cxn modelId="{F86FCB7F-215F-44CB-8E02-5F053DF4D4EA}" type="presOf" srcId="{732BBC7B-AC17-4B18-8223-3770FD966B26}" destId="{4F062F76-4C19-4A5B-AA9C-EA44754C0C1F}" srcOrd="0" destOrd="0" presId="urn:microsoft.com/office/officeart/2005/8/layout/hProcess9"/>
    <dgm:cxn modelId="{70CB4AA1-0D59-4616-BCE2-A9531115789D}" srcId="{AF35C986-FDAE-4469-8FB1-AC2CADD5B358}" destId="{19AC8CEC-CDE7-4F9B-BEC7-A7CDA14DF525}" srcOrd="1" destOrd="0" parTransId="{070763A6-0B3A-4FD3-B71E-BC06F6205FF8}" sibTransId="{F2CD1B95-8A46-4683-8A3D-E878F47B5484}"/>
    <dgm:cxn modelId="{2C2E82B5-C358-4E28-BD1F-BEEB7E181C23}" type="presOf" srcId="{19AC8CEC-CDE7-4F9B-BEC7-A7CDA14DF525}" destId="{C7B52B0D-396C-4B56-9AB3-4A3410D38419}" srcOrd="0" destOrd="0" presId="urn:microsoft.com/office/officeart/2005/8/layout/hProcess9"/>
    <dgm:cxn modelId="{99ECD3C1-5D35-41DA-B446-01B1375C2589}" srcId="{AF35C986-FDAE-4469-8FB1-AC2CADD5B358}" destId="{732BBC7B-AC17-4B18-8223-3770FD966B26}" srcOrd="3" destOrd="0" parTransId="{8B1F3B21-574C-4388-BCF0-10D8B3ED792E}" sibTransId="{C41011F9-14D1-49D3-B9BF-44C2AC68398C}"/>
    <dgm:cxn modelId="{4585F3CE-2A16-4C22-A745-30E9009AB063}" srcId="{AF35C986-FDAE-4469-8FB1-AC2CADD5B358}" destId="{87771ADE-B6C9-4FAC-AFFD-87FBFB96F66B}" srcOrd="2" destOrd="0" parTransId="{98641B7B-9FD7-4BB5-8947-49513830CFFE}" sibTransId="{EDB51153-851D-4996-8E9A-847921769866}"/>
    <dgm:cxn modelId="{6C6B36E2-50F2-4367-8ACD-BC6B651641D0}" type="presOf" srcId="{F3024B26-6EF5-4F6D-BC0F-93EE4EEB3606}" destId="{EE726CE9-A7A2-46CB-B512-E80B00ECB9D8}" srcOrd="0" destOrd="0" presId="urn:microsoft.com/office/officeart/2005/8/layout/hProcess9"/>
    <dgm:cxn modelId="{1C68EAF8-9CB5-4A53-926D-AA8C8F688434}" type="presParOf" srcId="{8B12D2A9-617C-472E-9421-DFADF52DE4FF}" destId="{4AAD8C2D-2646-4BF0-8C0D-96735B26D243}" srcOrd="0" destOrd="0" presId="urn:microsoft.com/office/officeart/2005/8/layout/hProcess9"/>
    <dgm:cxn modelId="{E33322EF-C7B2-4E68-91F1-1212EE880BCB}" type="presParOf" srcId="{8B12D2A9-617C-472E-9421-DFADF52DE4FF}" destId="{6BCF8AAB-25B2-486D-89B2-5106761A9066}" srcOrd="1" destOrd="0" presId="urn:microsoft.com/office/officeart/2005/8/layout/hProcess9"/>
    <dgm:cxn modelId="{80353B47-9FAD-460E-917B-32E631D16888}" type="presParOf" srcId="{6BCF8AAB-25B2-486D-89B2-5106761A9066}" destId="{EE726CE9-A7A2-46CB-B512-E80B00ECB9D8}" srcOrd="0" destOrd="0" presId="urn:microsoft.com/office/officeart/2005/8/layout/hProcess9"/>
    <dgm:cxn modelId="{B035BC52-189E-4916-A621-78D7D18D786A}" type="presParOf" srcId="{6BCF8AAB-25B2-486D-89B2-5106761A9066}" destId="{F70FC651-B02D-4B52-94ED-0F8B87F6D663}" srcOrd="1" destOrd="0" presId="urn:microsoft.com/office/officeart/2005/8/layout/hProcess9"/>
    <dgm:cxn modelId="{8C1A5645-9926-472A-8F09-EF9EE66B3987}" type="presParOf" srcId="{6BCF8AAB-25B2-486D-89B2-5106761A9066}" destId="{C7B52B0D-396C-4B56-9AB3-4A3410D38419}" srcOrd="2" destOrd="0" presId="urn:microsoft.com/office/officeart/2005/8/layout/hProcess9"/>
    <dgm:cxn modelId="{9C497E7B-25CA-4481-B7B6-EE47DDEA6174}" type="presParOf" srcId="{6BCF8AAB-25B2-486D-89B2-5106761A9066}" destId="{576A9055-859A-4330-81D3-C9D259C37051}" srcOrd="3" destOrd="0" presId="urn:microsoft.com/office/officeart/2005/8/layout/hProcess9"/>
    <dgm:cxn modelId="{92CCC5ED-2CBB-4F2F-8F2C-F3C0B2FAA8EA}" type="presParOf" srcId="{6BCF8AAB-25B2-486D-89B2-5106761A9066}" destId="{5687E9A6-A5ED-4DC4-93B7-A0EBFF408006}" srcOrd="4" destOrd="0" presId="urn:microsoft.com/office/officeart/2005/8/layout/hProcess9"/>
    <dgm:cxn modelId="{B41ED089-5B87-41AE-8294-258C12686406}" type="presParOf" srcId="{6BCF8AAB-25B2-486D-89B2-5106761A9066}" destId="{AB5B664A-4E78-4C20-ADE2-5E1435303530}" srcOrd="5" destOrd="0" presId="urn:microsoft.com/office/officeart/2005/8/layout/hProcess9"/>
    <dgm:cxn modelId="{45F17944-1EA0-47CB-A69E-69D496884BCC}" type="presParOf" srcId="{6BCF8AAB-25B2-486D-89B2-5106761A9066}" destId="{4F062F76-4C19-4A5B-AA9C-EA44754C0C1F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AD8C2D-2646-4BF0-8C0D-96735B26D243}">
      <dsp:nvSpPr>
        <dsp:cNvPr id="0" name=""/>
        <dsp:cNvSpPr/>
      </dsp:nvSpPr>
      <dsp:spPr>
        <a:xfrm>
          <a:off x="855617" y="0"/>
          <a:ext cx="9696993" cy="449580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726CE9-A7A2-46CB-B512-E80B00ECB9D8}">
      <dsp:nvSpPr>
        <dsp:cNvPr id="0" name=""/>
        <dsp:cNvSpPr/>
      </dsp:nvSpPr>
      <dsp:spPr>
        <a:xfrm>
          <a:off x="5709" y="1348740"/>
          <a:ext cx="2746218" cy="17983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Questions and Goals and Scope</a:t>
          </a:r>
        </a:p>
      </dsp:txBody>
      <dsp:txXfrm>
        <a:off x="93496" y="1436527"/>
        <a:ext cx="2570644" cy="1622746"/>
      </dsp:txXfrm>
    </dsp:sp>
    <dsp:sp modelId="{C7B52B0D-396C-4B56-9AB3-4A3410D38419}">
      <dsp:nvSpPr>
        <dsp:cNvPr id="0" name=""/>
        <dsp:cNvSpPr/>
      </dsp:nvSpPr>
      <dsp:spPr>
        <a:xfrm>
          <a:off x="2889239" y="1348740"/>
          <a:ext cx="2746218" cy="17983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Research, Resources, and Learning	</a:t>
          </a:r>
        </a:p>
      </dsp:txBody>
      <dsp:txXfrm>
        <a:off x="2977026" y="1436527"/>
        <a:ext cx="2570644" cy="1622746"/>
      </dsp:txXfrm>
    </dsp:sp>
    <dsp:sp modelId="{5687E9A6-A5ED-4DC4-93B7-A0EBFF408006}">
      <dsp:nvSpPr>
        <dsp:cNvPr id="0" name=""/>
        <dsp:cNvSpPr/>
      </dsp:nvSpPr>
      <dsp:spPr>
        <a:xfrm>
          <a:off x="5772769" y="1348740"/>
          <a:ext cx="2746218" cy="17983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Recommendations</a:t>
          </a:r>
        </a:p>
      </dsp:txBody>
      <dsp:txXfrm>
        <a:off x="5860556" y="1436527"/>
        <a:ext cx="2570644" cy="1622746"/>
      </dsp:txXfrm>
    </dsp:sp>
    <dsp:sp modelId="{4F062F76-4C19-4A5B-AA9C-EA44754C0C1F}">
      <dsp:nvSpPr>
        <dsp:cNvPr id="0" name=""/>
        <dsp:cNvSpPr/>
      </dsp:nvSpPr>
      <dsp:spPr>
        <a:xfrm>
          <a:off x="8656299" y="1348740"/>
          <a:ext cx="2746218" cy="17983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Report</a:t>
          </a:r>
        </a:p>
      </dsp:txBody>
      <dsp:txXfrm>
        <a:off x="8744086" y="1436527"/>
        <a:ext cx="2570644" cy="16227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571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970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562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631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9868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257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16077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086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627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742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4BF363DC-8CEF-4A3F-BE08-A289CFF1343D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432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4BF363DC-8CEF-4A3F-BE08-A289CFF1343D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732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os.vermont.gov/opr/regulatory/regulatory-review/mental-health-licensing-study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BA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3F47E20B-1205-4238-A82B-90EF577F32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13567AC-EB9A-47A9-B6EC-B5BDB73B11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3BD4AF29-5660-41A9-8061-AA2FAF4C9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373" y="821993"/>
            <a:ext cx="3845549" cy="3212654"/>
          </a:xfrm>
          <a:noFill/>
          <a:ln>
            <a:solidFill>
              <a:schemeClr val="bg1"/>
            </a:solidFill>
          </a:ln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Mental Health Professional Licensing  Study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2897B8-A1C4-4D3C-B97E-A3F425AD3F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9503" y="4315597"/>
            <a:ext cx="3415288" cy="110614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rPr>
              <a:t>Office of Professional Regulation</a:t>
            </a:r>
            <a:br>
              <a:rPr lang="en-US"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rPr>
            </a:br>
            <a:endParaRPr lang="en-US" sz="1600" b="1" kern="120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r>
              <a:rPr lang="en-US" sz="1600" b="1">
                <a:solidFill>
                  <a:schemeClr val="bg1"/>
                </a:solidFill>
              </a:rPr>
              <a:t>sos.opr.comments@vermont.gov</a:t>
            </a:r>
          </a:p>
          <a:p>
            <a:endParaRPr lang="en-US" sz="1600" b="1" kern="120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endParaRPr lang="en-US" sz="1600" b="1" kern="120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14ECB307-AB1E-4CE6-A8EE-77B6E88184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8048" y="643467"/>
            <a:ext cx="5410199" cy="5410199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BBD39067-460E-81D9-17EE-3756E187E16D}"/>
              </a:ext>
            </a:extLst>
          </p:cNvPr>
          <p:cNvSpPr txBox="1">
            <a:spLocks/>
          </p:cNvSpPr>
          <p:nvPr/>
        </p:nvSpPr>
        <p:spPr>
          <a:xfrm>
            <a:off x="595116" y="5508171"/>
            <a:ext cx="3415288" cy="849086"/>
          </a:xfrm>
          <a:prstGeom prst="rect">
            <a:avLst/>
          </a:prstGeom>
        </p:spPr>
        <p:txBody>
          <a:bodyPr vert="horz" lIns="91440" tIns="45720" rIns="91440" bIns="45720" rtlCol="0" anchor="t" anchorCtr="1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5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  <a:hlinkClick r:id="rId3"/>
              </a:rPr>
              <a:t>https://sos.vermont.gov/opr/regulatory/regulatory-review/mental-health-licensing-study/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83229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E6D5BB1-BCE9-544A-C503-7AD0FA64C5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60281" y="2153412"/>
            <a:ext cx="4270248" cy="704087"/>
          </a:xfrm>
        </p:spPr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A770812-F23E-046A-48F9-A5383EB9A8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83437" y="2857498"/>
            <a:ext cx="4270248" cy="3848101"/>
          </a:xfrm>
        </p:spPr>
        <p:txBody>
          <a:bodyPr>
            <a:normAutofit fontScale="85000" lnSpcReduction="10000"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Speak to regulatory staff from other states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 state regulations and laws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Umbrella boards- Ohio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Licensing by degree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Compilation of CEUs for renewal by state (Psychologists)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Music Therapy Regulation Resources (Lynn Noble email)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North Dakota (Integrated Health Board)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Maryland Board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Jersey (Creative Arts and Activities Therapy Board)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 Therapy regulation document (Maryland)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Recommendations and best practices from professional associations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endParaRPr lang="en-US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en-US" sz="13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A62F42A-8AA9-AD36-00DD-924C6A5C96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8316" y="2857498"/>
            <a:ext cx="4547397" cy="4000502"/>
          </a:xfrm>
        </p:spPr>
        <p:txBody>
          <a:bodyPr>
            <a:normAutofit fontScale="85000" lnSpcReduction="10000"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from boards that have attempted streamlining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from Department of Labor regarding workforce impacts of licensing policies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Explore provisional licenses as an alternative to the Roster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 of post-degree supervision (survey, data)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 of continuing education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Renewal fees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Number of supervisors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 own regulations and statutes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CMS policies and regulations</a:t>
            </a:r>
            <a:endParaRPr lang="en-US" b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4F48AA-B750-D1D2-BC79-4A5A3C8A2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Streamlining Regulations: </a:t>
            </a:r>
            <a:br>
              <a:rPr lang="en-US" dirty="0"/>
            </a:br>
            <a:r>
              <a:rPr lang="en-US" sz="2000" dirty="0"/>
              <a:t>Research and Resources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830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2702E-EFD8-02CE-B0EB-ABC5870E5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Streamlining Regulations: </a:t>
            </a:r>
            <a:br>
              <a:rPr lang="en-US" dirty="0"/>
            </a:br>
            <a:r>
              <a:rPr lang="en-US" sz="2000" dirty="0"/>
              <a:t>Research and Resources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E230A-5489-BCA0-4F9D-EE0950A04A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81912" y="2246811"/>
            <a:ext cx="9025128" cy="436626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900" b="1" dirty="0"/>
              <a:t>Individuals &amp; Communities</a:t>
            </a:r>
          </a:p>
          <a:p>
            <a:pPr lvl="1"/>
            <a:r>
              <a:rPr lang="en-US" sz="1700" dirty="0"/>
              <a:t>Regulators in other states</a:t>
            </a:r>
          </a:p>
          <a:p>
            <a:pPr lvl="1"/>
            <a:r>
              <a:rPr lang="en-US" sz="1700" dirty="0"/>
              <a:t>Professional Associations</a:t>
            </a:r>
          </a:p>
          <a:p>
            <a:pPr lvl="1"/>
            <a:endParaRPr lang="en-US" sz="1700" dirty="0"/>
          </a:p>
          <a:p>
            <a:r>
              <a:rPr lang="en-US" sz="1900" b="1" dirty="0"/>
              <a:t>Additional Research Questions</a:t>
            </a:r>
          </a:p>
          <a:p>
            <a:pPr lvl="1"/>
            <a:r>
              <a:rPr lang="en-US" sz="1700" dirty="0"/>
              <a:t>How do umbrella boards function in other states? </a:t>
            </a:r>
          </a:p>
          <a:p>
            <a:pPr lvl="2"/>
            <a:r>
              <a:rPr lang="en-US" sz="1700" dirty="0"/>
              <a:t>What are the various options for a combined umbrella board?</a:t>
            </a:r>
          </a:p>
          <a:p>
            <a:pPr lvl="1"/>
            <a:r>
              <a:rPr lang="en-US" sz="1700" dirty="0"/>
              <a:t>How do other states achieve the same goals as the roster and provisional licensing?</a:t>
            </a:r>
          </a:p>
          <a:p>
            <a:pPr lvl="1"/>
            <a:r>
              <a:rPr lang="en-US" sz="1700" dirty="0"/>
              <a:t>What is the impact of removing coursework thresholds? </a:t>
            </a:r>
          </a:p>
          <a:p>
            <a:pPr lvl="2"/>
            <a:r>
              <a:rPr lang="en-US" sz="1700" dirty="0"/>
              <a:t>How can we create more flexibility in licensure pathways? Post-degree flexibility? </a:t>
            </a:r>
          </a:p>
          <a:p>
            <a:pPr lvl="2"/>
            <a:r>
              <a:rPr lang="en-US" sz="1700" dirty="0"/>
              <a:t>Is there DOL data on workforce impacts from licensing policies?</a:t>
            </a:r>
          </a:p>
          <a:p>
            <a:pPr lvl="2"/>
            <a:endParaRPr lang="en-US" sz="1700" dirty="0"/>
          </a:p>
          <a:p>
            <a:pPr lvl="1"/>
            <a:endParaRPr lang="en-US" sz="1700" dirty="0"/>
          </a:p>
          <a:p>
            <a:pPr lvl="1"/>
            <a:endParaRPr lang="en-US" sz="1700" dirty="0"/>
          </a:p>
          <a:p>
            <a:pPr lvl="1"/>
            <a:endParaRPr lang="en-US" sz="1700" dirty="0"/>
          </a:p>
          <a:p>
            <a:pPr lvl="1"/>
            <a:endParaRPr lang="en-US" sz="1700" dirty="0"/>
          </a:p>
          <a:p>
            <a:pPr lvl="1"/>
            <a:endParaRPr lang="en-US" sz="1700" dirty="0"/>
          </a:p>
          <a:p>
            <a:pPr lvl="1"/>
            <a:endParaRPr lang="en-US" sz="1700" dirty="0"/>
          </a:p>
          <a:p>
            <a:pPr lvl="1"/>
            <a:endParaRPr lang="en-US" sz="1500" dirty="0"/>
          </a:p>
          <a:p>
            <a:pPr marL="228600" lvl="1" indent="0">
              <a:buNone/>
            </a:pPr>
            <a:endParaRPr lang="en-US" sz="1700" dirty="0"/>
          </a:p>
          <a:p>
            <a:endParaRPr lang="en-US" sz="19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1415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2702E-EFD8-02CE-B0EB-ABC5870E5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Streamlining Regulations: </a:t>
            </a:r>
            <a:br>
              <a:rPr lang="en-US" dirty="0"/>
            </a:br>
            <a:r>
              <a:rPr lang="en-US" sz="2000" dirty="0"/>
              <a:t>Research and Resources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E230A-5489-BCA0-4F9D-EE0950A04A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81912" y="2246811"/>
            <a:ext cx="9025128" cy="436626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900" b="1" dirty="0"/>
              <a:t>Additional Research Questions</a:t>
            </a:r>
          </a:p>
          <a:p>
            <a:pPr lvl="1"/>
            <a:r>
              <a:rPr lang="en-US" sz="1700" dirty="0"/>
              <a:t>How are licensing requirements the same and different across VT’s mental health professions? </a:t>
            </a:r>
          </a:p>
          <a:p>
            <a:pPr lvl="1"/>
            <a:r>
              <a:rPr lang="en-US" sz="1700" dirty="0"/>
              <a:t>What are the impacts of post-degree requirements? (e.g., cost, access)</a:t>
            </a:r>
          </a:p>
          <a:p>
            <a:pPr lvl="1"/>
            <a:r>
              <a:rPr lang="en-US" sz="1700" dirty="0"/>
              <a:t>What are the financial impacts for renewal requirements? </a:t>
            </a:r>
          </a:p>
          <a:p>
            <a:pPr lvl="1"/>
            <a:r>
              <a:rPr lang="en-US" sz="1700" dirty="0"/>
              <a:t>How and should we align reimbursement structures with education level?</a:t>
            </a:r>
          </a:p>
          <a:p>
            <a:pPr lvl="2"/>
            <a:r>
              <a:rPr lang="en-US" sz="1700" dirty="0"/>
              <a:t>What are the impacts of such a policy on the workforce and barriers to access? </a:t>
            </a:r>
          </a:p>
          <a:p>
            <a:pPr lvl="1"/>
            <a:r>
              <a:rPr lang="en-US" sz="1700" dirty="0"/>
              <a:t>How do licensing regulations impact external systems such as reimbursement, privileging, education, access to care, etc.? </a:t>
            </a:r>
          </a:p>
          <a:p>
            <a:pPr lvl="1"/>
            <a:r>
              <a:rPr lang="en-US" sz="1700" dirty="0"/>
              <a:t>How would prescribing psychologists be regulated? </a:t>
            </a:r>
          </a:p>
          <a:p>
            <a:pPr lvl="1"/>
            <a:r>
              <a:rPr lang="en-US" sz="1700" dirty="0"/>
              <a:t>How do CE requirements vary across professions? Should they be modified? </a:t>
            </a:r>
          </a:p>
          <a:p>
            <a:pPr lvl="1"/>
            <a:endParaRPr lang="en-US" sz="1700" dirty="0"/>
          </a:p>
          <a:p>
            <a:pPr lvl="1"/>
            <a:endParaRPr lang="en-US" sz="1700" dirty="0"/>
          </a:p>
          <a:p>
            <a:pPr lvl="1"/>
            <a:endParaRPr lang="en-US" sz="1700" dirty="0"/>
          </a:p>
          <a:p>
            <a:pPr lvl="1"/>
            <a:endParaRPr lang="en-US" sz="1700" dirty="0"/>
          </a:p>
          <a:p>
            <a:pPr lvl="1"/>
            <a:endParaRPr lang="en-US" sz="1700" dirty="0"/>
          </a:p>
          <a:p>
            <a:pPr lvl="1"/>
            <a:endParaRPr lang="en-US" sz="1500" dirty="0"/>
          </a:p>
          <a:p>
            <a:pPr marL="228600" lvl="1" indent="0">
              <a:buNone/>
            </a:pPr>
            <a:endParaRPr lang="en-US" sz="1700" dirty="0"/>
          </a:p>
          <a:p>
            <a:endParaRPr lang="en-US" sz="19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319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6847CB7B-B8B0-D0B2-C83A-564FE6B1A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636737"/>
            <a:ext cx="7729728" cy="1188720"/>
          </a:xfrm>
        </p:spPr>
        <p:txBody>
          <a:bodyPr/>
          <a:lstStyle/>
          <a:p>
            <a:r>
              <a:rPr lang="en-US" dirty="0"/>
              <a:t>Resource Selection</a:t>
            </a:r>
          </a:p>
        </p:txBody>
      </p:sp>
    </p:spTree>
    <p:extLst>
      <p:ext uri="{BB962C8B-B14F-4D97-AF65-F5344CB8AC3E}">
        <p14:creationId xmlns:p14="http://schemas.microsoft.com/office/powerpoint/2010/main" val="26054332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0F8FF-5B6B-DB60-B632-8E1E1B856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064405"/>
          </a:xfrm>
        </p:spPr>
        <p:txBody>
          <a:bodyPr/>
          <a:lstStyle/>
          <a:p>
            <a:r>
              <a:rPr lang="en-US" i="1" dirty="0"/>
              <a:t>SOAR</a:t>
            </a:r>
            <a:r>
              <a:rPr lang="en-US" dirty="0"/>
              <a:t> Issue Framing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7818E-415C-87A5-7976-D3E31D467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153412"/>
            <a:ext cx="7729728" cy="457250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Strengths</a:t>
            </a:r>
            <a:r>
              <a:rPr lang="en-US" sz="1600" dirty="0"/>
              <a:t> </a:t>
            </a:r>
          </a:p>
          <a:p>
            <a:pPr marL="0" indent="0" algn="ctr">
              <a:buNone/>
            </a:pPr>
            <a:r>
              <a:rPr lang="en-US" sz="1600" dirty="0"/>
              <a:t>What are we good at? </a:t>
            </a:r>
          </a:p>
          <a:p>
            <a:pPr marL="0" indent="0" algn="ctr">
              <a:buNone/>
            </a:pPr>
            <a:r>
              <a:rPr lang="en-US" sz="1600" dirty="0"/>
              <a:t>What can we build on?  </a:t>
            </a:r>
          </a:p>
          <a:p>
            <a:pPr marL="0" indent="0" algn="ctr">
              <a:buNone/>
            </a:pPr>
            <a:r>
              <a:rPr lang="en-US" b="1" dirty="0"/>
              <a:t>Opportunities</a:t>
            </a:r>
            <a:r>
              <a:rPr lang="en-US" sz="1600" dirty="0"/>
              <a:t> </a:t>
            </a:r>
          </a:p>
          <a:p>
            <a:pPr marL="0" indent="0" algn="ctr">
              <a:buNone/>
            </a:pPr>
            <a:r>
              <a:rPr lang="en-US" sz="1600" dirty="0"/>
              <a:t>What are the possibilities? </a:t>
            </a:r>
          </a:p>
          <a:p>
            <a:pPr marL="0" indent="0" algn="ctr">
              <a:buNone/>
            </a:pPr>
            <a:r>
              <a:rPr lang="en-US" sz="1600" dirty="0"/>
              <a:t>What is our diverse network of stakeholders asking for?  </a:t>
            </a:r>
          </a:p>
          <a:p>
            <a:pPr marL="0" indent="0" algn="ctr">
              <a:buNone/>
            </a:pPr>
            <a:r>
              <a:rPr lang="en-US" b="1" dirty="0"/>
              <a:t>Aspirations</a:t>
            </a:r>
            <a:r>
              <a:rPr lang="en-US" sz="1600" dirty="0"/>
              <a:t> </a:t>
            </a:r>
          </a:p>
          <a:p>
            <a:pPr marL="0" indent="0" algn="ctr">
              <a:buNone/>
            </a:pPr>
            <a:r>
              <a:rPr lang="en-US" sz="1600" dirty="0"/>
              <a:t>What are our dreams and wishes? </a:t>
            </a:r>
          </a:p>
          <a:p>
            <a:pPr marL="0" indent="0" algn="ctr">
              <a:buNone/>
            </a:pPr>
            <a:r>
              <a:rPr lang="en-US" sz="1600" dirty="0"/>
              <a:t>What do we care deeply about?  </a:t>
            </a:r>
          </a:p>
          <a:p>
            <a:pPr marL="0" indent="0" algn="ctr">
              <a:buNone/>
            </a:pPr>
            <a:r>
              <a:rPr lang="en-US" b="1" dirty="0"/>
              <a:t>Results</a:t>
            </a:r>
            <a:r>
              <a:rPr lang="en-US" sz="1600" dirty="0"/>
              <a:t> </a:t>
            </a:r>
          </a:p>
          <a:p>
            <a:pPr marL="0" indent="0" algn="ctr">
              <a:buNone/>
            </a:pPr>
            <a:r>
              <a:rPr lang="en-US" sz="1600" dirty="0"/>
              <a:t>What are meaningful outcomes? </a:t>
            </a:r>
          </a:p>
          <a:p>
            <a:pPr marL="0" indent="0" algn="ctr">
              <a:buNone/>
            </a:pPr>
            <a:r>
              <a:rPr lang="en-US" sz="1600" dirty="0"/>
              <a:t>How do we know we’re succeeding?</a:t>
            </a:r>
          </a:p>
        </p:txBody>
      </p:sp>
    </p:spTree>
    <p:extLst>
      <p:ext uri="{BB962C8B-B14F-4D97-AF65-F5344CB8AC3E}">
        <p14:creationId xmlns:p14="http://schemas.microsoft.com/office/powerpoint/2010/main" val="17989780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0F8FF-5B6B-DB60-B632-8E1E1B856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Meeting 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7818E-415C-87A5-7976-D3E31D467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503352"/>
            <a:ext cx="7729728" cy="402807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400" b="1" dirty="0"/>
              <a:t>Next Meetings: 2-4pm</a:t>
            </a:r>
          </a:p>
          <a:p>
            <a:pPr lvl="1"/>
            <a:r>
              <a:rPr lang="en-US" sz="2000" dirty="0"/>
              <a:t>Supervisor Regulations – Jan. 2</a:t>
            </a:r>
            <a:r>
              <a:rPr lang="en-US" sz="2000" baseline="30000" dirty="0"/>
              <a:t>nd</a:t>
            </a:r>
            <a:r>
              <a:rPr lang="en-US" sz="2000" dirty="0"/>
              <a:t> </a:t>
            </a:r>
          </a:p>
          <a:p>
            <a:pPr lvl="1"/>
            <a:r>
              <a:rPr lang="en-US" sz="2000" dirty="0"/>
              <a:t>Streamlining Regulations – Jan. 9</a:t>
            </a:r>
            <a:r>
              <a:rPr lang="en-US" sz="2000" baseline="30000" dirty="0"/>
              <a:t>th</a:t>
            </a:r>
            <a:r>
              <a:rPr lang="en-US" sz="2000" dirty="0"/>
              <a:t> </a:t>
            </a:r>
          </a:p>
          <a:p>
            <a:pPr lvl="1"/>
            <a:r>
              <a:rPr lang="en-US" sz="2000" dirty="0"/>
              <a:t>Barriers to Licensure – Jan. 23</a:t>
            </a:r>
            <a:r>
              <a:rPr lang="en-US" sz="2000" baseline="30000" dirty="0"/>
              <a:t>rd</a:t>
            </a:r>
            <a:r>
              <a:rPr lang="en-US" sz="2000" dirty="0"/>
              <a:t> </a:t>
            </a:r>
          </a:p>
          <a:p>
            <a:pPr lvl="1"/>
            <a:r>
              <a:rPr lang="en-US" sz="2000" dirty="0"/>
              <a:t>Full Group – Jan. 29</a:t>
            </a:r>
          </a:p>
          <a:p>
            <a:pPr marL="0" indent="0">
              <a:buNone/>
            </a:pPr>
            <a:r>
              <a:rPr lang="en-US" sz="2400" b="1" dirty="0"/>
              <a:t>Homework</a:t>
            </a:r>
            <a:r>
              <a:rPr lang="en-US" sz="2600" dirty="0"/>
              <a:t>: </a:t>
            </a:r>
          </a:p>
          <a:p>
            <a:r>
              <a:rPr lang="en-US" dirty="0"/>
              <a:t>Use OPR handout (will be emailed) to identify at least 3 study resources</a:t>
            </a:r>
          </a:p>
          <a:p>
            <a:r>
              <a:rPr lang="en-US" dirty="0"/>
              <a:t>Keep in mind: SOAR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9EE3A7-A7DF-AA47-DE8F-B02F50A8950D}"/>
              </a:ext>
            </a:extLst>
          </p:cNvPr>
          <p:cNvSpPr txBox="1"/>
          <p:nvPr/>
        </p:nvSpPr>
        <p:spPr>
          <a:xfrm>
            <a:off x="824774" y="6102314"/>
            <a:ext cx="10141857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Sos.opr.comments@vermont.gov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5780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CA606-5FAD-6A4E-0CC1-982523F57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Mental Health Licensing </a:t>
            </a:r>
            <a:r>
              <a:rPr lang="en-US"/>
              <a:t>Study </a:t>
            </a:r>
            <a:r>
              <a:rPr lang="en-US" sz="2000"/>
              <a:t>Agenda </a:t>
            </a:r>
            <a:r>
              <a:rPr lang="en-US" sz="2000" dirty="0"/>
              <a:t>12/18/2023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1FCE8-CB3B-6BCE-3E09-C609DE7C3F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/>
              <a:t>Welcome</a:t>
            </a:r>
          </a:p>
          <a:p>
            <a:r>
              <a:rPr lang="en-US" sz="2000" dirty="0"/>
              <a:t>Study Update: Research, Resources, and Learning</a:t>
            </a:r>
          </a:p>
          <a:p>
            <a:r>
              <a:rPr lang="en-US" sz="2000" dirty="0"/>
              <a:t>Barriers to Entry Subgroup Review</a:t>
            </a:r>
          </a:p>
          <a:p>
            <a:r>
              <a:rPr lang="en-US" sz="2000" dirty="0"/>
              <a:t>Supervision Regulations Subgroup Review</a:t>
            </a:r>
          </a:p>
          <a:p>
            <a:r>
              <a:rPr lang="en-US" sz="2000" dirty="0"/>
              <a:t>Streamlining Regulations Subgroup Review</a:t>
            </a:r>
          </a:p>
          <a:p>
            <a:r>
              <a:rPr lang="en-US" sz="2000" dirty="0"/>
              <a:t>Homework Reminder and Meeting Dates</a:t>
            </a:r>
          </a:p>
        </p:txBody>
      </p:sp>
    </p:spTree>
    <p:extLst>
      <p:ext uri="{BB962C8B-B14F-4D97-AF65-F5344CB8AC3E}">
        <p14:creationId xmlns:p14="http://schemas.microsoft.com/office/powerpoint/2010/main" val="3312911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8AC22BD7-85EC-A70E-166C-AA21581B3E39}"/>
              </a:ext>
            </a:extLst>
          </p:cNvPr>
          <p:cNvGraphicFramePr/>
          <p:nvPr/>
        </p:nvGraphicFramePr>
        <p:xfrm>
          <a:off x="500743" y="1208314"/>
          <a:ext cx="11408228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Arrow: Down 15">
            <a:extLst>
              <a:ext uri="{FF2B5EF4-FFF2-40B4-BE49-F238E27FC236}">
                <a16:creationId xmlns:a16="http://schemas.microsoft.com/office/drawing/2014/main" id="{B3F46EF6-3CA4-15C1-0ACC-C9CCA5209917}"/>
              </a:ext>
            </a:extLst>
          </p:cNvPr>
          <p:cNvSpPr/>
          <p:nvPr/>
        </p:nvSpPr>
        <p:spPr>
          <a:xfrm>
            <a:off x="4596674" y="1414780"/>
            <a:ext cx="199571" cy="1097642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4D423A1-D2D6-E384-4B7E-C3E0D137CE02}"/>
              </a:ext>
            </a:extLst>
          </p:cNvPr>
          <p:cNvSpPr txBox="1"/>
          <p:nvPr/>
        </p:nvSpPr>
        <p:spPr>
          <a:xfrm>
            <a:off x="3984352" y="1028030"/>
            <a:ext cx="1424214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We are here!</a:t>
            </a:r>
          </a:p>
        </p:txBody>
      </p:sp>
    </p:spTree>
    <p:extLst>
      <p:ext uri="{BB962C8B-B14F-4D97-AF65-F5344CB8AC3E}">
        <p14:creationId xmlns:p14="http://schemas.microsoft.com/office/powerpoint/2010/main" val="3778337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2702E-EFD8-02CE-B0EB-ABC5870E5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Barriers to Entry: </a:t>
            </a:r>
            <a:br>
              <a:rPr lang="en-US" dirty="0"/>
            </a:br>
            <a:r>
              <a:rPr lang="en-US" sz="2000" dirty="0"/>
              <a:t>Research and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E230A-5489-BCA0-4F9D-EE0950A04A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81912" y="2246811"/>
            <a:ext cx="9025128" cy="436626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900" b="1" dirty="0"/>
              <a:t>New Research Questions</a:t>
            </a:r>
          </a:p>
          <a:p>
            <a:pPr lvl="1"/>
            <a:r>
              <a:rPr lang="en-US" sz="1700" dirty="0"/>
              <a:t>How does professional regulation create barriers for access to care?</a:t>
            </a:r>
          </a:p>
          <a:p>
            <a:pPr lvl="1"/>
            <a:r>
              <a:rPr lang="en-US" sz="1700" dirty="0"/>
              <a:t>How do professional credentials create barriers to reimbursement?</a:t>
            </a:r>
          </a:p>
          <a:p>
            <a:pPr lvl="1"/>
            <a:r>
              <a:rPr lang="en-US" sz="1700" dirty="0"/>
              <a:t>How do reimbursement policies disincentivize licensure?</a:t>
            </a:r>
          </a:p>
          <a:p>
            <a:pPr lvl="1"/>
            <a:r>
              <a:rPr lang="en-US" sz="1700" dirty="0"/>
              <a:t>What populations can each professional license treat? </a:t>
            </a:r>
          </a:p>
          <a:p>
            <a:pPr lvl="2"/>
            <a:r>
              <a:rPr lang="en-US" sz="1700" dirty="0"/>
              <a:t>Music and Art Therapy for pediatric palliative care </a:t>
            </a:r>
          </a:p>
          <a:p>
            <a:pPr lvl="1"/>
            <a:r>
              <a:rPr lang="en-US" sz="1700" dirty="0"/>
              <a:t>How are agencies/organizations addressing bias, barriers, racism, sexism, ableism? </a:t>
            </a:r>
          </a:p>
          <a:p>
            <a:pPr lvl="2"/>
            <a:r>
              <a:rPr lang="en-US" sz="1700" dirty="0"/>
              <a:t>What trainings are available? Who offers the trainings? </a:t>
            </a:r>
          </a:p>
          <a:p>
            <a:pPr marL="228600" lvl="1" indent="0">
              <a:buNone/>
            </a:pPr>
            <a:endParaRPr lang="en-US" sz="1700" dirty="0"/>
          </a:p>
          <a:p>
            <a:pPr lvl="1"/>
            <a:endParaRPr lang="en-US" sz="1500" dirty="0"/>
          </a:p>
          <a:p>
            <a:pPr marL="228600" lvl="1" indent="0">
              <a:buNone/>
            </a:pPr>
            <a:endParaRPr lang="en-US" sz="1700" dirty="0"/>
          </a:p>
          <a:p>
            <a:endParaRPr lang="en-US" sz="19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564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2702E-EFD8-02CE-B0EB-ABC5870E5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Barriers to Entry: </a:t>
            </a:r>
            <a:br>
              <a:rPr lang="en-US" dirty="0"/>
            </a:br>
            <a:r>
              <a:rPr lang="en-US" sz="2000" dirty="0"/>
              <a:t>Research and Resources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E230A-5489-BCA0-4F9D-EE0950A04A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81912" y="2246811"/>
            <a:ext cx="9025128" cy="436626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900" b="1" dirty="0"/>
              <a:t>Vermont Individuals &amp; Communities</a:t>
            </a:r>
          </a:p>
          <a:p>
            <a:pPr lvl="1"/>
            <a:r>
              <a:rPr lang="en-US" sz="1700" dirty="0"/>
              <a:t>Licensed professionals &amp; professionals-in-training (anonymous survey)</a:t>
            </a:r>
          </a:p>
          <a:p>
            <a:pPr lvl="1"/>
            <a:r>
              <a:rPr lang="en-US" sz="1700" dirty="0"/>
              <a:t>Vermont native tribes (</a:t>
            </a:r>
            <a:r>
              <a:rPr lang="en-US" sz="1700" dirty="0" err="1"/>
              <a:t>Elnu</a:t>
            </a:r>
            <a:r>
              <a:rPr lang="en-US" sz="1700" dirty="0"/>
              <a:t> Abenaki; </a:t>
            </a:r>
            <a:r>
              <a:rPr lang="en-US" sz="1700" dirty="0" err="1"/>
              <a:t>Nulhegan</a:t>
            </a:r>
            <a:r>
              <a:rPr lang="en-US" sz="1700" dirty="0"/>
              <a:t> Abenaki; </a:t>
            </a:r>
            <a:r>
              <a:rPr lang="en-US" sz="1700" dirty="0" err="1"/>
              <a:t>Koas</a:t>
            </a:r>
            <a:r>
              <a:rPr lang="en-US" sz="1700" dirty="0"/>
              <a:t> Abenaki; Abenaki of Missisquoi)</a:t>
            </a:r>
          </a:p>
          <a:p>
            <a:pPr lvl="1"/>
            <a:r>
              <a:rPr lang="en-US" sz="1700" i="1" dirty="0"/>
              <a:t>Who else?</a:t>
            </a:r>
          </a:p>
          <a:p>
            <a:r>
              <a:rPr lang="en-US" sz="1900" b="1" dirty="0"/>
              <a:t>Institutions</a:t>
            </a:r>
          </a:p>
          <a:p>
            <a:pPr lvl="1"/>
            <a:r>
              <a:rPr lang="en-US" sz="1700" dirty="0"/>
              <a:t>New England ADA Center (Americans with Disabilities Act) </a:t>
            </a:r>
          </a:p>
          <a:p>
            <a:pPr lvl="1"/>
            <a:r>
              <a:rPr lang="en-US" sz="1700" dirty="0"/>
              <a:t>Vermont mental health professional training programs/schools </a:t>
            </a:r>
          </a:p>
          <a:p>
            <a:pPr lvl="1"/>
            <a:r>
              <a:rPr lang="en-US" sz="1700" dirty="0"/>
              <a:t>Central Vermont Refugees Action Network (CVRAN); Chittenden Asylum Seekers Assistance Network (CASAN); Bridges to Rutland </a:t>
            </a:r>
          </a:p>
          <a:p>
            <a:pPr lvl="1"/>
            <a:r>
              <a:rPr lang="en-US" sz="1700" dirty="0"/>
              <a:t>3</a:t>
            </a:r>
            <a:r>
              <a:rPr lang="en-US" sz="1700" baseline="30000" dirty="0"/>
              <a:t>rd</a:t>
            </a:r>
            <a:r>
              <a:rPr lang="en-US" sz="1700" dirty="0"/>
              <a:t> Party Certification Organizations</a:t>
            </a:r>
          </a:p>
          <a:p>
            <a:pPr lvl="2"/>
            <a:r>
              <a:rPr lang="en-US" sz="1700" dirty="0"/>
              <a:t>Art Therapy Credential Board (ATCB)</a:t>
            </a:r>
          </a:p>
          <a:p>
            <a:pPr lvl="1"/>
            <a:endParaRPr lang="en-US" sz="1700" dirty="0"/>
          </a:p>
          <a:p>
            <a:pPr marL="228600" lvl="1" indent="0">
              <a:buNone/>
            </a:pPr>
            <a:endParaRPr lang="en-US" sz="1700" dirty="0"/>
          </a:p>
          <a:p>
            <a:endParaRPr lang="en-US" sz="19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107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2702E-EFD8-02CE-B0EB-ABC5870E5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Barriers to Entry: </a:t>
            </a:r>
            <a:br>
              <a:rPr lang="en-US" dirty="0"/>
            </a:br>
            <a:r>
              <a:rPr lang="en-US" sz="2000" dirty="0"/>
              <a:t>Research and Resources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E230A-5489-BCA0-4F9D-EE0950A04A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81912" y="2246811"/>
            <a:ext cx="9025128" cy="436626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900" b="1" dirty="0"/>
              <a:t>Written Resources</a:t>
            </a:r>
          </a:p>
          <a:p>
            <a:pPr lvl="1"/>
            <a:r>
              <a:rPr lang="en-US" sz="1700" dirty="0"/>
              <a:t>Health Equity Advisory Commission (HEAC) report(s) </a:t>
            </a:r>
          </a:p>
          <a:p>
            <a:pPr lvl="1"/>
            <a:r>
              <a:rPr lang="en-US" sz="1700" dirty="0"/>
              <a:t>American Association of State Counseling Boards (AASCB) report(s)</a:t>
            </a:r>
          </a:p>
          <a:p>
            <a:pPr lvl="1"/>
            <a:r>
              <a:rPr lang="en-US" sz="1700" dirty="0"/>
              <a:t>Medicaid Regulations</a:t>
            </a:r>
          </a:p>
          <a:p>
            <a:pPr lvl="2"/>
            <a:r>
              <a:rPr lang="en-US" sz="1700" dirty="0"/>
              <a:t>Music and Art Therapy for pediatric palliative care (Medicaid)</a:t>
            </a:r>
          </a:p>
          <a:p>
            <a:pPr lvl="1"/>
            <a:r>
              <a:rPr lang="en-US" sz="1700" dirty="0"/>
              <a:t>Vermont/OPR rules and regulations for current overlapping scopes of practice</a:t>
            </a:r>
          </a:p>
          <a:p>
            <a:pPr lvl="1"/>
            <a:r>
              <a:rPr lang="en-US" sz="1700" i="1" dirty="0"/>
              <a:t>What else? </a:t>
            </a:r>
          </a:p>
          <a:p>
            <a:pPr marL="228600" lvl="1" indent="0">
              <a:buNone/>
            </a:pPr>
            <a:endParaRPr lang="en-US" sz="1700" dirty="0"/>
          </a:p>
          <a:p>
            <a:pPr lvl="1"/>
            <a:endParaRPr lang="en-US" sz="1500" dirty="0"/>
          </a:p>
          <a:p>
            <a:pPr marL="228600" lvl="1" indent="0">
              <a:buNone/>
            </a:pPr>
            <a:endParaRPr lang="en-US" sz="1700" dirty="0"/>
          </a:p>
          <a:p>
            <a:endParaRPr lang="en-US" sz="19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330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2702E-EFD8-02CE-B0EB-ABC5870E5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Supervisor Regulations: </a:t>
            </a:r>
            <a:br>
              <a:rPr lang="en-US" dirty="0"/>
            </a:br>
            <a:r>
              <a:rPr lang="en-US" sz="2000" dirty="0"/>
              <a:t>Research and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E230A-5489-BCA0-4F9D-EE0950A04A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81912" y="2246811"/>
            <a:ext cx="9025128" cy="436626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900" b="1" dirty="0"/>
              <a:t>Additional Research Questions</a:t>
            </a:r>
          </a:p>
          <a:p>
            <a:pPr lvl="1"/>
            <a:r>
              <a:rPr lang="en-US" sz="1700" dirty="0"/>
              <a:t>What are other states doing? What is working well? </a:t>
            </a:r>
          </a:p>
          <a:p>
            <a:pPr lvl="1"/>
            <a:r>
              <a:rPr lang="en-US" sz="1700" dirty="0"/>
              <a:t>What are the current fee structures?</a:t>
            </a:r>
          </a:p>
          <a:p>
            <a:pPr lvl="1"/>
            <a:r>
              <a:rPr lang="en-US" sz="1700" dirty="0"/>
              <a:t>What are the expectations of supervisors? What are best practices, quality control?</a:t>
            </a:r>
          </a:p>
          <a:p>
            <a:pPr lvl="1"/>
            <a:r>
              <a:rPr lang="en-US" sz="1700" dirty="0"/>
              <a:t>What regulators have requirements impacting supervision and supervised practice?</a:t>
            </a:r>
          </a:p>
          <a:p>
            <a:pPr lvl="2"/>
            <a:r>
              <a:rPr lang="en-US" sz="1700" dirty="0"/>
              <a:t>Insurance (DVHA; Private Pay); OPR; DOL; DMH</a:t>
            </a:r>
          </a:p>
          <a:p>
            <a:pPr lvl="1"/>
            <a:r>
              <a:rPr lang="en-US" sz="1700" dirty="0"/>
              <a:t>Who should oversee supervisors? Regulators? Contracts? Boards? Statute?</a:t>
            </a:r>
          </a:p>
          <a:p>
            <a:pPr lvl="1"/>
            <a:r>
              <a:rPr lang="en-US" sz="1700" dirty="0"/>
              <a:t>Why are so many licensees reluctant to supervise? </a:t>
            </a:r>
          </a:p>
          <a:p>
            <a:pPr lvl="1"/>
            <a:r>
              <a:rPr lang="en-US" sz="1700" dirty="0"/>
              <a:t>What are the alternatives to the roster for professionals-in-training/supervisees? </a:t>
            </a:r>
          </a:p>
          <a:p>
            <a:pPr lvl="2"/>
            <a:r>
              <a:rPr lang="en-US" sz="1700" dirty="0"/>
              <a:t>Implications for reimbursement; is the roster meeting the intended need? </a:t>
            </a:r>
          </a:p>
          <a:p>
            <a:pPr lvl="1"/>
            <a:endParaRPr lang="en-US" sz="1700" dirty="0"/>
          </a:p>
          <a:p>
            <a:pPr lvl="1"/>
            <a:endParaRPr lang="en-US" sz="1700" dirty="0"/>
          </a:p>
          <a:p>
            <a:pPr lvl="1"/>
            <a:endParaRPr lang="en-US" sz="1500" dirty="0"/>
          </a:p>
          <a:p>
            <a:pPr marL="228600" lvl="1" indent="0">
              <a:buNone/>
            </a:pPr>
            <a:endParaRPr lang="en-US" sz="1700" dirty="0"/>
          </a:p>
          <a:p>
            <a:endParaRPr lang="en-US" sz="19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353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2702E-EFD8-02CE-B0EB-ABC5870E5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Supervisor Regulations: </a:t>
            </a:r>
            <a:br>
              <a:rPr lang="en-US" dirty="0"/>
            </a:br>
            <a:r>
              <a:rPr lang="en-US" sz="2000" dirty="0"/>
              <a:t>Research and Resources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E230A-5489-BCA0-4F9D-EE0950A04A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81912" y="2246811"/>
            <a:ext cx="9025128" cy="436626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900" b="1" dirty="0"/>
              <a:t>Additional Research Questions</a:t>
            </a:r>
          </a:p>
          <a:p>
            <a:pPr lvl="1"/>
            <a:r>
              <a:rPr lang="en-US" sz="1700" dirty="0"/>
              <a:t>Alternatives to supervised billing? </a:t>
            </a:r>
          </a:p>
          <a:p>
            <a:pPr lvl="1"/>
            <a:r>
              <a:rPr lang="en-US" sz="1700" dirty="0"/>
              <a:t>What is supervision like in DA/SSA settings? How does this compare to private practice? </a:t>
            </a:r>
          </a:p>
          <a:p>
            <a:pPr lvl="1"/>
            <a:r>
              <a:rPr lang="en-US" sz="1700" dirty="0"/>
              <a:t>What are the various supervised practice structures in use? </a:t>
            </a:r>
          </a:p>
          <a:p>
            <a:pPr lvl="1"/>
            <a:r>
              <a:rPr lang="en-US" sz="1700" dirty="0"/>
              <a:t>Are there alternatives to social work supervised practice requirements?</a:t>
            </a:r>
          </a:p>
          <a:p>
            <a:pPr lvl="1"/>
            <a:r>
              <a:rPr lang="en-US" sz="1700" dirty="0"/>
              <a:t>How can we incentive quality supervision? </a:t>
            </a:r>
          </a:p>
          <a:p>
            <a:pPr lvl="1"/>
            <a:r>
              <a:rPr lang="en-US" sz="1700" dirty="0"/>
              <a:t>How do regulations create barriers to supervision? </a:t>
            </a:r>
          </a:p>
          <a:p>
            <a:pPr lvl="1"/>
            <a:endParaRPr lang="en-US" sz="1700" dirty="0"/>
          </a:p>
          <a:p>
            <a:pPr lvl="1"/>
            <a:endParaRPr lang="en-US" sz="1700" dirty="0"/>
          </a:p>
          <a:p>
            <a:pPr lvl="1"/>
            <a:endParaRPr lang="en-US" sz="1700" dirty="0"/>
          </a:p>
          <a:p>
            <a:pPr lvl="1"/>
            <a:endParaRPr lang="en-US" sz="1700" dirty="0"/>
          </a:p>
          <a:p>
            <a:pPr lvl="1"/>
            <a:endParaRPr lang="en-US" sz="1700" dirty="0"/>
          </a:p>
          <a:p>
            <a:pPr lvl="1"/>
            <a:endParaRPr lang="en-US" sz="1500" dirty="0"/>
          </a:p>
          <a:p>
            <a:pPr marL="228600" lvl="1" indent="0">
              <a:buNone/>
            </a:pPr>
            <a:endParaRPr lang="en-US" sz="1700" dirty="0"/>
          </a:p>
          <a:p>
            <a:endParaRPr lang="en-US" sz="19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344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2702E-EFD8-02CE-B0EB-ABC5870E5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Supervisor Regulations: </a:t>
            </a:r>
            <a:br>
              <a:rPr lang="en-US" dirty="0"/>
            </a:br>
            <a:r>
              <a:rPr lang="en-US" sz="2000" dirty="0"/>
              <a:t>Research and Resources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E230A-5489-BCA0-4F9D-EE0950A04A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81912" y="2246811"/>
            <a:ext cx="9025128" cy="436626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900" b="1" dirty="0"/>
              <a:t>Vermont Individuals &amp; Communities</a:t>
            </a:r>
          </a:p>
          <a:p>
            <a:pPr lvl="1"/>
            <a:r>
              <a:rPr lang="en-US" sz="1700" dirty="0"/>
              <a:t>Supervisees/Supervisors (anonymous surveys)</a:t>
            </a:r>
          </a:p>
          <a:p>
            <a:pPr lvl="1"/>
            <a:r>
              <a:rPr lang="en-US" sz="1700" dirty="0"/>
              <a:t>Licensed Professionals: why aren’t they supervising? </a:t>
            </a:r>
          </a:p>
          <a:p>
            <a:r>
              <a:rPr lang="en-US" sz="1900" b="1" dirty="0"/>
              <a:t>Resources</a:t>
            </a:r>
          </a:p>
          <a:p>
            <a:pPr lvl="1"/>
            <a:r>
              <a:rPr lang="en-US" sz="1700" dirty="0"/>
              <a:t>Other states supervised practice requirements</a:t>
            </a:r>
          </a:p>
          <a:p>
            <a:pPr lvl="1"/>
            <a:r>
              <a:rPr lang="en-US" sz="1700" dirty="0"/>
              <a:t>How do other states train supervisors? </a:t>
            </a:r>
          </a:p>
          <a:p>
            <a:pPr lvl="2"/>
            <a:r>
              <a:rPr lang="en-US" sz="1700" dirty="0"/>
              <a:t>3</a:t>
            </a:r>
            <a:r>
              <a:rPr lang="en-US" sz="1700" baseline="30000" dirty="0"/>
              <a:t>rd</a:t>
            </a:r>
            <a:r>
              <a:rPr lang="en-US" sz="1700" dirty="0"/>
              <a:t> party certifications</a:t>
            </a:r>
          </a:p>
          <a:p>
            <a:pPr lvl="2"/>
            <a:r>
              <a:rPr lang="en-US" sz="1700" dirty="0"/>
              <a:t>NH supervisor credentialing </a:t>
            </a:r>
          </a:p>
          <a:p>
            <a:pPr lvl="1"/>
            <a:r>
              <a:rPr lang="en-US" sz="1700" dirty="0"/>
              <a:t>Peer review literature</a:t>
            </a:r>
          </a:p>
          <a:p>
            <a:pPr lvl="1"/>
            <a:r>
              <a:rPr lang="en-US" sz="1700" dirty="0"/>
              <a:t>HEAC report(s)</a:t>
            </a:r>
          </a:p>
          <a:p>
            <a:pPr lvl="1"/>
            <a:r>
              <a:rPr lang="en-US" sz="1700" dirty="0"/>
              <a:t>Education programs</a:t>
            </a:r>
          </a:p>
          <a:p>
            <a:pPr lvl="1"/>
            <a:endParaRPr lang="en-US" sz="1700" dirty="0"/>
          </a:p>
          <a:p>
            <a:pPr lvl="1"/>
            <a:endParaRPr lang="en-US" sz="1500" dirty="0"/>
          </a:p>
          <a:p>
            <a:pPr marL="228600" lvl="1" indent="0">
              <a:buNone/>
            </a:pPr>
            <a:endParaRPr lang="en-US" sz="1700" dirty="0"/>
          </a:p>
          <a:p>
            <a:endParaRPr lang="en-US" sz="19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544085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FE77231E11D943B4A9A3E21D2D631C" ma:contentTypeVersion="18" ma:contentTypeDescription="Create a new document." ma:contentTypeScope="" ma:versionID="8999ed0cdc2a787e15e0589712de70ba">
  <xsd:schema xmlns:xsd="http://www.w3.org/2001/XMLSchema" xmlns:xs="http://www.w3.org/2001/XMLSchema" xmlns:p="http://schemas.microsoft.com/office/2006/metadata/properties" xmlns:ns1="http://schemas.microsoft.com/sharepoint/v3" xmlns:ns2="fa183bd7-bcfa-44ed-a537-3bf551eaaa54" xmlns:ns3="83c9a996-c187-4036-9022-0b27f7bfaa9a" targetNamespace="http://schemas.microsoft.com/office/2006/metadata/properties" ma:root="true" ma:fieldsID="3f9bec87388cff23ceb3471e617cc663" ns1:_="" ns2:_="" ns3:_="">
    <xsd:import namespace="http://schemas.microsoft.com/sharepoint/v3"/>
    <xsd:import namespace="fa183bd7-bcfa-44ed-a537-3bf551eaaa54"/>
    <xsd:import namespace="83c9a996-c187-4036-9022-0b27f7bfaa9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183bd7-bcfa-44ed-a537-3bf551eaaa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Status" ma:index="18" nillable="true" ma:displayName="Status" ma:default="Teams" ma:description="Describes how far along the ingest process this document currently is" ma:format="Dropdown" ma:internalName="Status">
      <xsd:simpleType>
        <xsd:restriction base="dms:Choice">
          <xsd:enumeration value="Teams"/>
          <xsd:enumeration value="Staging area"/>
          <xsd:enumeration value="VT-ReTain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b405ef0-1b2e-414d-886f-c62305e7680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c9a996-c187-4036-9022-0b27f7bfaa9a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f67c4cf-d411-4a6f-9cc0-8ae2d2d270bf}" ma:internalName="TaxCatchAll" ma:showField="CatchAllData" ma:web="83c9a996-c187-4036-9022-0b27f7bfaa9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fa183bd7-bcfa-44ed-a537-3bf551eaaa54">
      <Terms xmlns="http://schemas.microsoft.com/office/infopath/2007/PartnerControls"/>
    </lcf76f155ced4ddcb4097134ff3c332f>
    <TaxCatchAll xmlns="83c9a996-c187-4036-9022-0b27f7bfaa9a" xsi:nil="true"/>
    <_ip_UnifiedCompliancePolicyProperties xmlns="http://schemas.microsoft.com/sharepoint/v3" xsi:nil="true"/>
    <Status xmlns="fa183bd7-bcfa-44ed-a537-3bf551eaaa54">Teams</Statu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C452A4-13FC-4F26-B5BD-96307E551A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a183bd7-bcfa-44ed-a537-3bf551eaaa54"/>
    <ds:schemaRef ds:uri="83c9a996-c187-4036-9022-0b27f7bfaa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2BD64F1-8857-4CFD-9C43-FBF80EB42B08}">
  <ds:schemaRefs>
    <ds:schemaRef ds:uri="fa183bd7-bcfa-44ed-a537-3bf551eaaa54"/>
    <ds:schemaRef ds:uri="http://purl.org/dc/terms/"/>
    <ds:schemaRef ds:uri="http://purl.org/dc/dcmitype/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microsoft.com/sharepoint/v3"/>
    <ds:schemaRef ds:uri="http://schemas.openxmlformats.org/package/2006/metadata/core-properties"/>
    <ds:schemaRef ds:uri="83c9a996-c187-4036-9022-0b27f7bfaa9a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96C9BE6-A6F4-4A6A-B9B3-A2954F1A16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6392</TotalTime>
  <Words>1034</Words>
  <Application>Microsoft Office PowerPoint</Application>
  <PresentationFormat>Widescreen</PresentationFormat>
  <Paragraphs>182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Courier New</vt:lpstr>
      <vt:lpstr>Gill Sans MT</vt:lpstr>
      <vt:lpstr>Symbol</vt:lpstr>
      <vt:lpstr>Parcel</vt:lpstr>
      <vt:lpstr>Mental Health Professional Licensing  Study</vt:lpstr>
      <vt:lpstr>Mental Health Licensing Study Agenda 12/18/2023</vt:lpstr>
      <vt:lpstr>PowerPoint Presentation</vt:lpstr>
      <vt:lpstr>Barriers to Entry:  Research and Resources</vt:lpstr>
      <vt:lpstr>Barriers to Entry:  Research and Resources (Continued)</vt:lpstr>
      <vt:lpstr>Barriers to Entry:  Research and Resources (Continued)</vt:lpstr>
      <vt:lpstr>Supervisor Regulations:  Research and Resources</vt:lpstr>
      <vt:lpstr>Supervisor Regulations:  Research and Resources (Continued)</vt:lpstr>
      <vt:lpstr>Supervisor Regulations:  Research and Resources (Continued)</vt:lpstr>
      <vt:lpstr>Streamlining Regulations:  Research and Resources</vt:lpstr>
      <vt:lpstr>Streamlining Regulations:  Research and Resources (continued)</vt:lpstr>
      <vt:lpstr>Streamlining Regulations:  Research and Resources (Continued)</vt:lpstr>
      <vt:lpstr>Resource Selection</vt:lpstr>
      <vt:lpstr>SOAR Issue Framing</vt:lpstr>
      <vt:lpstr>Next Meeting Dates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Mental Health Professional Licensing  Study</dc:title>
  <dc:creator>Bruce, Dylan</dc:creator>
  <cp:lastModifiedBy>Bruce, Dylan</cp:lastModifiedBy>
  <cp:revision>3</cp:revision>
  <dcterms:created xsi:type="dcterms:W3CDTF">2023-11-27T15:01:03Z</dcterms:created>
  <dcterms:modified xsi:type="dcterms:W3CDTF">2023-12-18T19:37:34Z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0x01010094FE77231E11D943B4A9A3E21D2D631C</vt:lpwstr>
  </property>
  <property fmtid="{D5CDD505-2E9C-101B-9397-08002B2CF9AE}" pid="3" name="MediaServiceImageTags">
    <vt:lpwstr/>
  </property>
</Properties>
</file>