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6" r:id="rId5"/>
    <p:sldId id="320" r:id="rId6"/>
    <p:sldId id="285" r:id="rId7"/>
    <p:sldId id="323" r:id="rId8"/>
    <p:sldId id="304" r:id="rId9"/>
    <p:sldId id="322" r:id="rId10"/>
    <p:sldId id="325" r:id="rId11"/>
    <p:sldId id="326" r:id="rId12"/>
    <p:sldId id="324" r:id="rId13"/>
    <p:sldId id="330" r:id="rId14"/>
    <p:sldId id="327" r:id="rId15"/>
    <p:sldId id="328" r:id="rId16"/>
    <p:sldId id="331" r:id="rId17"/>
    <p:sldId id="329" r:id="rId18"/>
    <p:sldId id="30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Dylan" userId="d165b764-2668-468d-b823-335e78cbdb53" providerId="ADAL" clId="{AABAFE8B-B385-4092-884E-AE8290338B3E}"/>
    <pc:docChg chg="custSel modSld">
      <pc:chgData name="Bruce, Dylan" userId="d165b764-2668-468d-b823-335e78cbdb53" providerId="ADAL" clId="{AABAFE8B-B385-4092-884E-AE8290338B3E}" dt="2023-12-18T19:37:25.909" v="36" actId="1076"/>
      <pc:docMkLst>
        <pc:docMk/>
      </pc:docMkLst>
      <pc:sldChg chg="modSp mod">
        <pc:chgData name="Bruce, Dylan" userId="d165b764-2668-468d-b823-335e78cbdb53" providerId="ADAL" clId="{AABAFE8B-B385-4092-884E-AE8290338B3E}" dt="2023-12-18T19:37:25.909" v="36" actId="1076"/>
        <pc:sldMkLst>
          <pc:docMk/>
          <pc:sldMk cId="875780894" sldId="300"/>
        </pc:sldMkLst>
        <pc:spChg chg="mod">
          <ac:chgData name="Bruce, Dylan" userId="d165b764-2668-468d-b823-335e78cbdb53" providerId="ADAL" clId="{AABAFE8B-B385-4092-884E-AE8290338B3E}" dt="2023-12-18T19:37:07.606" v="35" actId="6549"/>
          <ac:spMkLst>
            <pc:docMk/>
            <pc:sldMk cId="875780894" sldId="300"/>
            <ac:spMk id="3" creationId="{B687818E-415C-87A5-7976-D3E31D4672BD}"/>
          </ac:spMkLst>
        </pc:spChg>
        <pc:spChg chg="mod">
          <ac:chgData name="Bruce, Dylan" userId="d165b764-2668-468d-b823-335e78cbdb53" providerId="ADAL" clId="{AABAFE8B-B385-4092-884E-AE8290338B3E}" dt="2023-12-18T19:37:25.909" v="36" actId="1076"/>
          <ac:spMkLst>
            <pc:docMk/>
            <pc:sldMk cId="875780894" sldId="300"/>
            <ac:spMk id="4" creationId="{FD9EE3A7-A7DF-AA47-DE8F-B02F50A8950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7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7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6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6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07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2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D5BB1-BCE9-544A-C503-7AD0FA64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0281" y="2153412"/>
            <a:ext cx="4270248" cy="704087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70812-F23E-046A-48F9-A5383EB9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7" y="2857498"/>
            <a:ext cx="4270248" cy="3848101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to regulatory staff from other states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state regulations and laws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Umbrella boards- Ohio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Licensing by degree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Compilation of CEUs for renewal by state (Psychologists)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 Therapy Regulation Resources (Lynn Noble email)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 Dakota (Integrated Health Board)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Maryland Board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Jersey (Creative Arts and Activities Therapy Board)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Therapy regulation document (Maryland)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Recommendations and best practices from professional associations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62F42A-8AA9-AD36-00DD-924C6A5C9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857498"/>
            <a:ext cx="4547397" cy="4000502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from boards that have attempted streamlining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from Department of Labor regarding workforce impacts of licensing policies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provisional licenses as an alternative to the Roster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post-degree supervision (survey, data)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of continuing education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Renewal fees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supervisors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own regulations and statutes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policies and regulations</a:t>
            </a:r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4F48AA-B750-D1D2-BC79-4A5A3C8A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Regulations: </a:t>
            </a:r>
            <a:br>
              <a:rPr lang="en-US" dirty="0"/>
            </a:br>
            <a:r>
              <a:rPr lang="en-US" sz="2000" dirty="0"/>
              <a:t>Research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3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Regulations: </a:t>
            </a:r>
            <a:br>
              <a:rPr lang="en-US" dirty="0"/>
            </a:br>
            <a:r>
              <a:rPr lang="en-US" sz="2000" dirty="0"/>
              <a:t>Research and Resources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Individuals &amp; Communities</a:t>
            </a:r>
          </a:p>
          <a:p>
            <a:pPr lvl="1"/>
            <a:r>
              <a:rPr lang="en-US" sz="1700" dirty="0"/>
              <a:t>Regulators in other states</a:t>
            </a:r>
          </a:p>
          <a:p>
            <a:pPr lvl="1"/>
            <a:r>
              <a:rPr lang="en-US" sz="1700" dirty="0"/>
              <a:t>Professional Associations</a:t>
            </a:r>
          </a:p>
          <a:p>
            <a:pPr lvl="1"/>
            <a:endParaRPr lang="en-US" sz="1700" dirty="0"/>
          </a:p>
          <a:p>
            <a:r>
              <a:rPr lang="en-US" sz="1900" b="1" dirty="0"/>
              <a:t>Additional Research Questions</a:t>
            </a:r>
          </a:p>
          <a:p>
            <a:pPr lvl="1"/>
            <a:r>
              <a:rPr lang="en-US" sz="1700" dirty="0"/>
              <a:t>How do umbrella boards function in other states? </a:t>
            </a:r>
          </a:p>
          <a:p>
            <a:pPr lvl="2"/>
            <a:r>
              <a:rPr lang="en-US" sz="1700" dirty="0"/>
              <a:t>What are the various options for a combined umbrella board?</a:t>
            </a:r>
          </a:p>
          <a:p>
            <a:pPr lvl="1"/>
            <a:r>
              <a:rPr lang="en-US" sz="1700" dirty="0"/>
              <a:t>How do other states achieve the same goals as the roster and provisional licensing?</a:t>
            </a:r>
          </a:p>
          <a:p>
            <a:pPr lvl="1"/>
            <a:r>
              <a:rPr lang="en-US" sz="1700" dirty="0"/>
              <a:t>What is the impact of removing coursework thresholds? </a:t>
            </a:r>
          </a:p>
          <a:p>
            <a:pPr lvl="2"/>
            <a:r>
              <a:rPr lang="en-US" sz="1700" dirty="0"/>
              <a:t>How can we create more flexibility in licensure pathways? Post-degree flexibility? </a:t>
            </a:r>
          </a:p>
          <a:p>
            <a:pPr lvl="2"/>
            <a:r>
              <a:rPr lang="en-US" sz="1700" dirty="0"/>
              <a:t>Is there DOL data on workforce impacts from licensing policies?</a:t>
            </a:r>
          </a:p>
          <a:p>
            <a:pPr lvl="2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Regulations: </a:t>
            </a:r>
            <a:br>
              <a:rPr lang="en-US" dirty="0"/>
            </a:br>
            <a:r>
              <a:rPr lang="en-US" sz="2000" dirty="0"/>
              <a:t>Research and Resources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Additional Research Questions</a:t>
            </a:r>
          </a:p>
          <a:p>
            <a:pPr lvl="1"/>
            <a:r>
              <a:rPr lang="en-US" sz="1700" dirty="0"/>
              <a:t>How are licensing requirements the same and different across VT’s mental health professions? </a:t>
            </a:r>
          </a:p>
          <a:p>
            <a:pPr lvl="1"/>
            <a:r>
              <a:rPr lang="en-US" sz="1700" dirty="0"/>
              <a:t>What are the impacts of post-degree requirements? (e.g., cost, access)</a:t>
            </a:r>
          </a:p>
          <a:p>
            <a:pPr lvl="1"/>
            <a:r>
              <a:rPr lang="en-US" sz="1700" dirty="0"/>
              <a:t>What are the financial impacts for renewal requirements? </a:t>
            </a:r>
          </a:p>
          <a:p>
            <a:pPr lvl="1"/>
            <a:r>
              <a:rPr lang="en-US" sz="1700" dirty="0"/>
              <a:t>How and should we align reimbursement structures with education level?</a:t>
            </a:r>
          </a:p>
          <a:p>
            <a:pPr lvl="2"/>
            <a:r>
              <a:rPr lang="en-US" sz="1700" dirty="0"/>
              <a:t>What are the impacts of such a policy on the workforce and barriers to access? </a:t>
            </a:r>
          </a:p>
          <a:p>
            <a:pPr lvl="1"/>
            <a:r>
              <a:rPr lang="en-US" sz="1700" dirty="0"/>
              <a:t>How do licensing regulations impact external systems such as reimbursement, privileging, education, access to care, etc.? </a:t>
            </a:r>
          </a:p>
          <a:p>
            <a:pPr lvl="1"/>
            <a:r>
              <a:rPr lang="en-US" sz="1700" dirty="0"/>
              <a:t>How would prescribing psychologists be regulated? </a:t>
            </a:r>
          </a:p>
          <a:p>
            <a:pPr lvl="1"/>
            <a:r>
              <a:rPr lang="en-US" sz="1700" dirty="0"/>
              <a:t>How do CE requirements vary across professions? Should they be modified? 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19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847CB7B-B8B0-D0B2-C83A-564FE6B1A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36737"/>
            <a:ext cx="7729728" cy="1188720"/>
          </a:xfrm>
        </p:spPr>
        <p:txBody>
          <a:bodyPr/>
          <a:lstStyle/>
          <a:p>
            <a:r>
              <a:rPr lang="en-US" dirty="0"/>
              <a:t>Resource Selection</a:t>
            </a:r>
          </a:p>
        </p:txBody>
      </p:sp>
    </p:spTree>
    <p:extLst>
      <p:ext uri="{BB962C8B-B14F-4D97-AF65-F5344CB8AC3E}">
        <p14:creationId xmlns:p14="http://schemas.microsoft.com/office/powerpoint/2010/main" val="2605433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064405"/>
          </a:xfrm>
        </p:spPr>
        <p:txBody>
          <a:bodyPr/>
          <a:lstStyle/>
          <a:p>
            <a:r>
              <a:rPr lang="en-US" i="1" dirty="0"/>
              <a:t>SOAR</a:t>
            </a:r>
            <a:r>
              <a:rPr lang="en-US" dirty="0"/>
              <a:t> Issue Framing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53412"/>
            <a:ext cx="7729728" cy="45725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Strengths</a:t>
            </a:r>
            <a:r>
              <a:rPr lang="en-US" sz="16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What are we good at? </a:t>
            </a:r>
          </a:p>
          <a:p>
            <a:pPr marL="0" indent="0" algn="ctr">
              <a:buNone/>
            </a:pPr>
            <a:r>
              <a:rPr lang="en-US" sz="1600" dirty="0"/>
              <a:t>What can we build on?  </a:t>
            </a:r>
          </a:p>
          <a:p>
            <a:pPr marL="0" indent="0" algn="ctr">
              <a:buNone/>
            </a:pPr>
            <a:r>
              <a:rPr lang="en-US" b="1" dirty="0"/>
              <a:t>Opportunities</a:t>
            </a:r>
            <a:r>
              <a:rPr lang="en-US" sz="16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What are the possibilities? </a:t>
            </a:r>
          </a:p>
          <a:p>
            <a:pPr marL="0" indent="0" algn="ctr">
              <a:buNone/>
            </a:pPr>
            <a:r>
              <a:rPr lang="en-US" sz="1600" dirty="0"/>
              <a:t>What is our diverse network of stakeholders asking for?  </a:t>
            </a:r>
          </a:p>
          <a:p>
            <a:pPr marL="0" indent="0" algn="ctr">
              <a:buNone/>
            </a:pPr>
            <a:r>
              <a:rPr lang="en-US" b="1" dirty="0"/>
              <a:t>Aspirations</a:t>
            </a:r>
            <a:r>
              <a:rPr lang="en-US" sz="16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What are our dreams and wishes? </a:t>
            </a:r>
          </a:p>
          <a:p>
            <a:pPr marL="0" indent="0" algn="ctr">
              <a:buNone/>
            </a:pPr>
            <a:r>
              <a:rPr lang="en-US" sz="1600" dirty="0"/>
              <a:t>What do we care deeply about?  </a:t>
            </a:r>
          </a:p>
          <a:p>
            <a:pPr marL="0" indent="0" algn="ctr">
              <a:buNone/>
            </a:pPr>
            <a:r>
              <a:rPr lang="en-US" b="1" dirty="0"/>
              <a:t>Results</a:t>
            </a:r>
            <a:r>
              <a:rPr lang="en-US" sz="1600" dirty="0"/>
              <a:t> </a:t>
            </a:r>
          </a:p>
          <a:p>
            <a:pPr marL="0" indent="0" algn="ctr">
              <a:buNone/>
            </a:pPr>
            <a:r>
              <a:rPr lang="en-US" sz="1600" dirty="0"/>
              <a:t>What are meaningful outcomes? </a:t>
            </a:r>
          </a:p>
          <a:p>
            <a:pPr marL="0" indent="0" algn="ctr">
              <a:buNone/>
            </a:pPr>
            <a:r>
              <a:rPr lang="en-US" sz="1600" dirty="0"/>
              <a:t>How do we know we’re succeeding?</a:t>
            </a:r>
          </a:p>
        </p:txBody>
      </p:sp>
    </p:spTree>
    <p:extLst>
      <p:ext uri="{BB962C8B-B14F-4D97-AF65-F5344CB8AC3E}">
        <p14:creationId xmlns:p14="http://schemas.microsoft.com/office/powerpoint/2010/main" val="179897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F8FF-5B6B-DB60-B632-8E1E1B8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7818E-415C-87A5-7976-D3E31D467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3352"/>
            <a:ext cx="7729728" cy="40280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Next Meetings: 2-4pm</a:t>
            </a:r>
          </a:p>
          <a:p>
            <a:pPr lvl="1"/>
            <a:r>
              <a:rPr lang="en-US" sz="2000" dirty="0"/>
              <a:t>Supervisor Regulations – Jan. 2</a:t>
            </a:r>
            <a:r>
              <a:rPr lang="en-US" sz="2000" baseline="30000" dirty="0"/>
              <a:t>nd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Streamlining Regulations – Jan. 9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Barriers to Licensure – Jan. 23</a:t>
            </a:r>
            <a:r>
              <a:rPr lang="en-US" sz="2000" baseline="30000" dirty="0"/>
              <a:t>rd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Full Group – Jan. 29</a:t>
            </a:r>
          </a:p>
          <a:p>
            <a:pPr marL="0" indent="0">
              <a:buNone/>
            </a:pPr>
            <a:r>
              <a:rPr lang="en-US" sz="2400" b="1" dirty="0"/>
              <a:t>Homework</a:t>
            </a:r>
            <a:r>
              <a:rPr lang="en-US" sz="2600" dirty="0"/>
              <a:t>: </a:t>
            </a:r>
          </a:p>
          <a:p>
            <a:r>
              <a:rPr lang="en-US" dirty="0"/>
              <a:t>Use OPR handout (will be emailed) to identify at least 3 study resources</a:t>
            </a:r>
          </a:p>
          <a:p>
            <a:r>
              <a:rPr lang="en-US" dirty="0"/>
              <a:t>Keep in mind: SOAR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EE3A7-A7DF-AA47-DE8F-B02F50A8950D}"/>
              </a:ext>
            </a:extLst>
          </p:cNvPr>
          <p:cNvSpPr txBox="1"/>
          <p:nvPr/>
        </p:nvSpPr>
        <p:spPr>
          <a:xfrm>
            <a:off x="824774" y="6102314"/>
            <a:ext cx="101418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Sos.opr.comments@vermont.gov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78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Licensing </a:t>
            </a:r>
            <a:r>
              <a:rPr lang="en-US"/>
              <a:t>Study </a:t>
            </a:r>
            <a:r>
              <a:rPr lang="en-US" sz="2000"/>
              <a:t>Agenda </a:t>
            </a:r>
            <a:r>
              <a:rPr lang="en-US" sz="2000" dirty="0"/>
              <a:t>12/18/2023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Welcome</a:t>
            </a:r>
          </a:p>
          <a:p>
            <a:r>
              <a:rPr lang="en-US" sz="2000" dirty="0"/>
              <a:t>Study Update: Research, Resources, and Learning</a:t>
            </a:r>
          </a:p>
          <a:p>
            <a:r>
              <a:rPr lang="en-US" sz="2000" dirty="0"/>
              <a:t>Barriers to Entry Subgroup Review</a:t>
            </a:r>
          </a:p>
          <a:p>
            <a:r>
              <a:rPr lang="en-US" sz="2000" dirty="0"/>
              <a:t>Supervision Regulations Subgroup Review</a:t>
            </a:r>
          </a:p>
          <a:p>
            <a:r>
              <a:rPr lang="en-US" sz="2000" dirty="0"/>
              <a:t>Streamlining Regulations Subgroup Review</a:t>
            </a:r>
          </a:p>
          <a:p>
            <a:r>
              <a:rPr lang="en-US" sz="2000" dirty="0"/>
              <a:t>Homework Reminder and Meeting Dates</a:t>
            </a:r>
          </a:p>
        </p:txBody>
      </p:sp>
    </p:spTree>
    <p:extLst>
      <p:ext uri="{BB962C8B-B14F-4D97-AF65-F5344CB8AC3E}">
        <p14:creationId xmlns:p14="http://schemas.microsoft.com/office/powerpoint/2010/main" val="331291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B3F46EF6-3CA4-15C1-0ACC-C9CCA5209917}"/>
              </a:ext>
            </a:extLst>
          </p:cNvPr>
          <p:cNvSpPr/>
          <p:nvPr/>
        </p:nvSpPr>
        <p:spPr>
          <a:xfrm>
            <a:off x="4596674" y="1414780"/>
            <a:ext cx="199571" cy="109764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423A1-D2D6-E384-4B7E-C3E0D137CE02}"/>
              </a:ext>
            </a:extLst>
          </p:cNvPr>
          <p:cNvSpPr txBox="1"/>
          <p:nvPr/>
        </p:nvSpPr>
        <p:spPr>
          <a:xfrm>
            <a:off x="3984352" y="1028030"/>
            <a:ext cx="14242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 are here!</a:t>
            </a:r>
          </a:p>
        </p:txBody>
      </p:sp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Entry: </a:t>
            </a:r>
            <a:br>
              <a:rPr lang="en-US" dirty="0"/>
            </a:br>
            <a:r>
              <a:rPr lang="en-US" sz="2000" dirty="0"/>
              <a:t>Research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New Research Questions</a:t>
            </a:r>
          </a:p>
          <a:p>
            <a:pPr lvl="1"/>
            <a:r>
              <a:rPr lang="en-US" sz="1700" dirty="0"/>
              <a:t>How does professional regulation create barriers for access to care?</a:t>
            </a:r>
          </a:p>
          <a:p>
            <a:pPr lvl="1"/>
            <a:r>
              <a:rPr lang="en-US" sz="1700" dirty="0"/>
              <a:t>How do professional credentials create barriers to reimbursement?</a:t>
            </a:r>
          </a:p>
          <a:p>
            <a:pPr lvl="1"/>
            <a:r>
              <a:rPr lang="en-US" sz="1700" dirty="0"/>
              <a:t>How do reimbursement policies disincentivize licensure?</a:t>
            </a:r>
          </a:p>
          <a:p>
            <a:pPr lvl="1"/>
            <a:r>
              <a:rPr lang="en-US" sz="1700" dirty="0"/>
              <a:t>What populations can each professional license treat? </a:t>
            </a:r>
          </a:p>
          <a:p>
            <a:pPr lvl="2"/>
            <a:r>
              <a:rPr lang="en-US" sz="1700" dirty="0"/>
              <a:t>Music and Art Therapy for pediatric palliative care </a:t>
            </a:r>
          </a:p>
          <a:p>
            <a:pPr lvl="1"/>
            <a:r>
              <a:rPr lang="en-US" sz="1700" dirty="0"/>
              <a:t>How are agencies/organizations addressing bias, barriers, racism, sexism, ableism? </a:t>
            </a:r>
          </a:p>
          <a:p>
            <a:pPr lvl="2"/>
            <a:r>
              <a:rPr lang="en-US" sz="1700" dirty="0"/>
              <a:t>What trainings are available? Who offers the trainings? </a:t>
            </a:r>
          </a:p>
          <a:p>
            <a:pPr marL="228600" lvl="1" indent="0">
              <a:buNone/>
            </a:pPr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6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Entry: </a:t>
            </a:r>
            <a:br>
              <a:rPr lang="en-US" dirty="0"/>
            </a:br>
            <a:r>
              <a:rPr lang="en-US" sz="2000" dirty="0"/>
              <a:t>Research and Resources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Vermont Individuals &amp; Communities</a:t>
            </a:r>
          </a:p>
          <a:p>
            <a:pPr lvl="1"/>
            <a:r>
              <a:rPr lang="en-US" sz="1700" dirty="0"/>
              <a:t>Licensed professionals &amp; professionals-in-training (anonymous survey)</a:t>
            </a:r>
          </a:p>
          <a:p>
            <a:pPr lvl="1"/>
            <a:r>
              <a:rPr lang="en-US" sz="1700" dirty="0"/>
              <a:t>Vermont native tribes (</a:t>
            </a:r>
            <a:r>
              <a:rPr lang="en-US" sz="1700" dirty="0" err="1"/>
              <a:t>Elnu</a:t>
            </a:r>
            <a:r>
              <a:rPr lang="en-US" sz="1700" dirty="0"/>
              <a:t> Abenaki; </a:t>
            </a:r>
            <a:r>
              <a:rPr lang="en-US" sz="1700" dirty="0" err="1"/>
              <a:t>Nulhegan</a:t>
            </a:r>
            <a:r>
              <a:rPr lang="en-US" sz="1700" dirty="0"/>
              <a:t> Abenaki; </a:t>
            </a:r>
            <a:r>
              <a:rPr lang="en-US" sz="1700" dirty="0" err="1"/>
              <a:t>Koas</a:t>
            </a:r>
            <a:r>
              <a:rPr lang="en-US" sz="1700" dirty="0"/>
              <a:t> Abenaki; Abenaki of Missisquoi)</a:t>
            </a:r>
          </a:p>
          <a:p>
            <a:pPr lvl="1"/>
            <a:r>
              <a:rPr lang="en-US" sz="1700" i="1" dirty="0"/>
              <a:t>Who else?</a:t>
            </a:r>
          </a:p>
          <a:p>
            <a:r>
              <a:rPr lang="en-US" sz="1900" b="1" dirty="0"/>
              <a:t>Institutions</a:t>
            </a:r>
          </a:p>
          <a:p>
            <a:pPr lvl="1"/>
            <a:r>
              <a:rPr lang="en-US" sz="1700" dirty="0"/>
              <a:t>New England ADA Center (Americans with Disabilities Act) </a:t>
            </a:r>
          </a:p>
          <a:p>
            <a:pPr lvl="1"/>
            <a:r>
              <a:rPr lang="en-US" sz="1700" dirty="0"/>
              <a:t>Vermont mental health professional training programs/schools </a:t>
            </a:r>
          </a:p>
          <a:p>
            <a:pPr lvl="1"/>
            <a:r>
              <a:rPr lang="en-US" sz="1700" dirty="0"/>
              <a:t>Central Vermont Refugees Action Network (CVRAN); Chittenden Asylum Seekers Assistance Network (CASAN); Bridges to Rutland </a:t>
            </a:r>
          </a:p>
          <a:p>
            <a:pPr lvl="1"/>
            <a:r>
              <a:rPr lang="en-US" sz="1700" dirty="0"/>
              <a:t>3</a:t>
            </a:r>
            <a:r>
              <a:rPr lang="en-US" sz="1700" baseline="30000" dirty="0"/>
              <a:t>rd</a:t>
            </a:r>
            <a:r>
              <a:rPr lang="en-US" sz="1700" dirty="0"/>
              <a:t> Party Certification Organizations</a:t>
            </a:r>
          </a:p>
          <a:p>
            <a:pPr lvl="2"/>
            <a:r>
              <a:rPr lang="en-US" sz="1700" dirty="0"/>
              <a:t>Art Therapy Credential Board (ATCB)</a:t>
            </a:r>
          </a:p>
          <a:p>
            <a:pPr lvl="1"/>
            <a:endParaRPr lang="en-US" sz="17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0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Entry: </a:t>
            </a:r>
            <a:br>
              <a:rPr lang="en-US" dirty="0"/>
            </a:br>
            <a:r>
              <a:rPr lang="en-US" sz="2000" dirty="0"/>
              <a:t>Research and Resources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Written Resources</a:t>
            </a:r>
          </a:p>
          <a:p>
            <a:pPr lvl="1"/>
            <a:r>
              <a:rPr lang="en-US" sz="1700" dirty="0"/>
              <a:t>Health Equity Advisory Commission (HEAC) report(s) </a:t>
            </a:r>
          </a:p>
          <a:p>
            <a:pPr lvl="1"/>
            <a:r>
              <a:rPr lang="en-US" sz="1700" dirty="0"/>
              <a:t>American Association of State Counseling Boards (AASCB) report(s)</a:t>
            </a:r>
          </a:p>
          <a:p>
            <a:pPr lvl="1"/>
            <a:r>
              <a:rPr lang="en-US" sz="1700" dirty="0"/>
              <a:t>Medicaid Regulations</a:t>
            </a:r>
          </a:p>
          <a:p>
            <a:pPr lvl="2"/>
            <a:r>
              <a:rPr lang="en-US" sz="1700" dirty="0"/>
              <a:t>Music and Art Therapy for pediatric palliative care (Medicaid)</a:t>
            </a:r>
          </a:p>
          <a:p>
            <a:pPr lvl="1"/>
            <a:r>
              <a:rPr lang="en-US" sz="1700" dirty="0"/>
              <a:t>Vermont/OPR rules and regulations for current overlapping scopes of practice</a:t>
            </a:r>
          </a:p>
          <a:p>
            <a:pPr lvl="1"/>
            <a:r>
              <a:rPr lang="en-US" sz="1700" i="1" dirty="0"/>
              <a:t>What else? </a:t>
            </a:r>
          </a:p>
          <a:p>
            <a:pPr marL="228600" lvl="1" indent="0">
              <a:buNone/>
            </a:pPr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3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 Regulations: </a:t>
            </a:r>
            <a:br>
              <a:rPr lang="en-US" dirty="0"/>
            </a:br>
            <a:r>
              <a:rPr lang="en-US" sz="2000" dirty="0"/>
              <a:t>Research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Additional Research Questions</a:t>
            </a:r>
          </a:p>
          <a:p>
            <a:pPr lvl="1"/>
            <a:r>
              <a:rPr lang="en-US" sz="1700" dirty="0"/>
              <a:t>What are other states doing? What is working well? </a:t>
            </a:r>
          </a:p>
          <a:p>
            <a:pPr lvl="1"/>
            <a:r>
              <a:rPr lang="en-US" sz="1700" dirty="0"/>
              <a:t>What are the current fee structures?</a:t>
            </a:r>
          </a:p>
          <a:p>
            <a:pPr lvl="1"/>
            <a:r>
              <a:rPr lang="en-US" sz="1700" dirty="0"/>
              <a:t>What are the expectations of supervisors? What are best practices, quality control?</a:t>
            </a:r>
          </a:p>
          <a:p>
            <a:pPr lvl="1"/>
            <a:r>
              <a:rPr lang="en-US" sz="1700" dirty="0"/>
              <a:t>What regulators have requirements impacting supervision and supervised practice?</a:t>
            </a:r>
          </a:p>
          <a:p>
            <a:pPr lvl="2"/>
            <a:r>
              <a:rPr lang="en-US" sz="1700" dirty="0"/>
              <a:t>Insurance (DVHA; Private Pay); OPR; DOL; DMH</a:t>
            </a:r>
          </a:p>
          <a:p>
            <a:pPr lvl="1"/>
            <a:r>
              <a:rPr lang="en-US" sz="1700" dirty="0"/>
              <a:t>Who should oversee supervisors? Regulators? Contracts? Boards? Statute?</a:t>
            </a:r>
          </a:p>
          <a:p>
            <a:pPr lvl="1"/>
            <a:r>
              <a:rPr lang="en-US" sz="1700" dirty="0"/>
              <a:t>Why are so many licensees reluctant to supervise? </a:t>
            </a:r>
          </a:p>
          <a:p>
            <a:pPr lvl="1"/>
            <a:r>
              <a:rPr lang="en-US" sz="1700" dirty="0"/>
              <a:t>What are the alternatives to the roster for professionals-in-training/supervisees? </a:t>
            </a:r>
          </a:p>
          <a:p>
            <a:pPr lvl="2"/>
            <a:r>
              <a:rPr lang="en-US" sz="1700" dirty="0"/>
              <a:t>Implications for reimbursement; is the roster meeting the intended need? 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53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 Regulations: </a:t>
            </a:r>
            <a:br>
              <a:rPr lang="en-US" dirty="0"/>
            </a:br>
            <a:r>
              <a:rPr lang="en-US" sz="2000" dirty="0"/>
              <a:t>Research and Resources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Additional Research Questions</a:t>
            </a:r>
          </a:p>
          <a:p>
            <a:pPr lvl="1"/>
            <a:r>
              <a:rPr lang="en-US" sz="1700" dirty="0"/>
              <a:t>Alternatives to supervised billing? </a:t>
            </a:r>
          </a:p>
          <a:p>
            <a:pPr lvl="1"/>
            <a:r>
              <a:rPr lang="en-US" sz="1700" dirty="0"/>
              <a:t>What is supervision like in DA/SSA settings? How does this compare to private practice? </a:t>
            </a:r>
          </a:p>
          <a:p>
            <a:pPr lvl="1"/>
            <a:r>
              <a:rPr lang="en-US" sz="1700" dirty="0"/>
              <a:t>What are the various supervised practice structures in use? </a:t>
            </a:r>
          </a:p>
          <a:p>
            <a:pPr lvl="1"/>
            <a:r>
              <a:rPr lang="en-US" sz="1700" dirty="0"/>
              <a:t>Are there alternatives to social work supervised practice requirements?</a:t>
            </a:r>
          </a:p>
          <a:p>
            <a:pPr lvl="1"/>
            <a:r>
              <a:rPr lang="en-US" sz="1700" dirty="0"/>
              <a:t>How can we incentive quality supervision? </a:t>
            </a:r>
          </a:p>
          <a:p>
            <a:pPr lvl="1"/>
            <a:r>
              <a:rPr lang="en-US" sz="1700" dirty="0"/>
              <a:t>How do regulations create barriers to supervision? 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4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 Regulations: </a:t>
            </a:r>
            <a:br>
              <a:rPr lang="en-US" dirty="0"/>
            </a:br>
            <a:r>
              <a:rPr lang="en-US" sz="2000" dirty="0"/>
              <a:t>Research and Resources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Vermont Individuals &amp; Communities</a:t>
            </a:r>
          </a:p>
          <a:p>
            <a:pPr lvl="1"/>
            <a:r>
              <a:rPr lang="en-US" sz="1700" dirty="0"/>
              <a:t>Supervisees/Supervisors (anonymous surveys)</a:t>
            </a:r>
          </a:p>
          <a:p>
            <a:pPr lvl="1"/>
            <a:r>
              <a:rPr lang="en-US" sz="1700" dirty="0"/>
              <a:t>Licensed Professionals: why aren’t they supervising? </a:t>
            </a:r>
          </a:p>
          <a:p>
            <a:r>
              <a:rPr lang="en-US" sz="1900" b="1" dirty="0"/>
              <a:t>Resources</a:t>
            </a:r>
          </a:p>
          <a:p>
            <a:pPr lvl="1"/>
            <a:r>
              <a:rPr lang="en-US" sz="1700" dirty="0"/>
              <a:t>Other states supervised practice requirements</a:t>
            </a:r>
          </a:p>
          <a:p>
            <a:pPr lvl="1"/>
            <a:r>
              <a:rPr lang="en-US" sz="1700" dirty="0"/>
              <a:t>How do other states train supervisors? </a:t>
            </a:r>
          </a:p>
          <a:p>
            <a:pPr lvl="2"/>
            <a:r>
              <a:rPr lang="en-US" sz="1700" dirty="0"/>
              <a:t>3</a:t>
            </a:r>
            <a:r>
              <a:rPr lang="en-US" sz="1700" baseline="30000" dirty="0"/>
              <a:t>rd</a:t>
            </a:r>
            <a:r>
              <a:rPr lang="en-US" sz="1700" dirty="0"/>
              <a:t> party certifications</a:t>
            </a:r>
          </a:p>
          <a:p>
            <a:pPr lvl="2"/>
            <a:r>
              <a:rPr lang="en-US" sz="1700" dirty="0"/>
              <a:t>NH supervisor credentialing </a:t>
            </a:r>
          </a:p>
          <a:p>
            <a:pPr lvl="1"/>
            <a:r>
              <a:rPr lang="en-US" sz="1700" dirty="0"/>
              <a:t>Peer review literature</a:t>
            </a:r>
          </a:p>
          <a:p>
            <a:pPr lvl="1"/>
            <a:r>
              <a:rPr lang="en-US" sz="1700" dirty="0"/>
              <a:t>HEAC report(s)</a:t>
            </a:r>
          </a:p>
          <a:p>
            <a:pPr lvl="1"/>
            <a:r>
              <a:rPr lang="en-US" sz="1700" dirty="0"/>
              <a:t>Education programs</a:t>
            </a:r>
          </a:p>
          <a:p>
            <a:pPr lvl="1"/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440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8" ma:contentTypeDescription="Create a new document." ma:contentTypeScope="" ma:versionID="8999ed0cdc2a787e15e0589712de70b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3f9bec87388cff23ceb3471e617cc663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C452A4-13FC-4F26-B5BD-96307E551A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a183bd7-bcfa-44ed-a537-3bf551eaaa54"/>
    <ds:schemaRef ds:uri="83c9a996-c187-4036-9022-0b27f7bfaa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BD64F1-8857-4CFD-9C43-FBF80EB42B08}">
  <ds:schemaRefs>
    <ds:schemaRef ds:uri="fa183bd7-bcfa-44ed-a537-3bf551eaaa54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83c9a996-c187-4036-9022-0b27f7bfaa9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6C9BE6-A6F4-4A6A-B9B3-A2954F1A16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6392</TotalTime>
  <Words>1034</Words>
  <Application>Microsoft Office PowerPoint</Application>
  <PresentationFormat>Widescreen</PresentationFormat>
  <Paragraphs>182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Gill Sans MT</vt:lpstr>
      <vt:lpstr>Symbol</vt:lpstr>
      <vt:lpstr>Parcel</vt:lpstr>
      <vt:lpstr>Mental Health Professional Licensing  Study</vt:lpstr>
      <vt:lpstr>Mental Health Licensing Study Agenda 12/18/2023</vt:lpstr>
      <vt:lpstr>PowerPoint Presentation</vt:lpstr>
      <vt:lpstr>Barriers to Entry:  Research and Resources</vt:lpstr>
      <vt:lpstr>Barriers to Entry:  Research and Resources (Continued)</vt:lpstr>
      <vt:lpstr>Barriers to Entry:  Research and Resources (Continued)</vt:lpstr>
      <vt:lpstr>Supervisor Regulations:  Research and Resources</vt:lpstr>
      <vt:lpstr>Supervisor Regulations:  Research and Resources (Continued)</vt:lpstr>
      <vt:lpstr>Supervisor Regulations:  Research and Resources (Continued)</vt:lpstr>
      <vt:lpstr>Streamlining Regulations:  Research and Resources</vt:lpstr>
      <vt:lpstr>Streamlining Regulations:  Research and Resources (continued)</vt:lpstr>
      <vt:lpstr>Streamlining Regulations:  Research and Resources (Continued)</vt:lpstr>
      <vt:lpstr>Resource Selection</vt:lpstr>
      <vt:lpstr>SOAR Issue Framing</vt:lpstr>
      <vt:lpstr>Next Meeting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Bruce, Dylan</cp:lastModifiedBy>
  <cp:revision>3</cp:revision>
  <dcterms:created xsi:type="dcterms:W3CDTF">2023-11-27T15:01:03Z</dcterms:created>
  <dcterms:modified xsi:type="dcterms:W3CDTF">2023-12-18T19:37:34Z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